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mpeg" ContentType="video/unknown"/>
  <Default Extension="vml" ContentType="application/vnd.openxmlformats-officedocument.vmlDrawing"/>
  <Default Extension="tif" ContentType="image/tiff"/>
  <Default Extension="png" ContentType="image/png"/>
  <Default Extension="bin" ContentType="application/vnd.openxmlformats-officedocument.oleObject"/>
  <Default Extension="wdp" ContentType="image/vnd.ms-photo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57" r:id="rId2"/>
    <p:sldId id="416" r:id="rId3"/>
    <p:sldId id="417" r:id="rId4"/>
    <p:sldId id="372" r:id="rId5"/>
    <p:sldId id="425" r:id="rId6"/>
    <p:sldId id="419" r:id="rId7"/>
    <p:sldId id="420" r:id="rId8"/>
    <p:sldId id="427" r:id="rId9"/>
    <p:sldId id="428" r:id="rId10"/>
    <p:sldId id="455" r:id="rId11"/>
    <p:sldId id="421" r:id="rId12"/>
    <p:sldId id="426" r:id="rId13"/>
    <p:sldId id="311" r:id="rId14"/>
    <p:sldId id="401" r:id="rId15"/>
    <p:sldId id="402" r:id="rId16"/>
    <p:sldId id="403" r:id="rId17"/>
    <p:sldId id="434" r:id="rId18"/>
    <p:sldId id="437" r:id="rId19"/>
    <p:sldId id="404" r:id="rId20"/>
    <p:sldId id="408" r:id="rId21"/>
    <p:sldId id="409" r:id="rId22"/>
    <p:sldId id="410" r:id="rId23"/>
    <p:sldId id="411" r:id="rId24"/>
    <p:sldId id="412" r:id="rId25"/>
    <p:sldId id="438" r:id="rId26"/>
    <p:sldId id="439" r:id="rId27"/>
    <p:sldId id="440" r:id="rId28"/>
    <p:sldId id="441" r:id="rId29"/>
    <p:sldId id="466" r:id="rId30"/>
    <p:sldId id="336" r:id="rId31"/>
    <p:sldId id="467" r:id="rId32"/>
    <p:sldId id="337" r:id="rId33"/>
    <p:sldId id="484" r:id="rId34"/>
    <p:sldId id="485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4" r:id="rId44"/>
    <p:sldId id="495" r:id="rId45"/>
    <p:sldId id="496" r:id="rId46"/>
    <p:sldId id="497" r:id="rId47"/>
    <p:sldId id="498" r:id="rId48"/>
    <p:sldId id="499" r:id="rId49"/>
    <p:sldId id="500" r:id="rId50"/>
    <p:sldId id="501" r:id="rId51"/>
    <p:sldId id="429" r:id="rId52"/>
    <p:sldId id="271" r:id="rId53"/>
    <p:sldId id="505" r:id="rId54"/>
    <p:sldId id="502" r:id="rId55"/>
    <p:sldId id="273" r:id="rId56"/>
    <p:sldId id="471" r:id="rId57"/>
    <p:sldId id="478" r:id="rId58"/>
    <p:sldId id="469" r:id="rId59"/>
    <p:sldId id="470" r:id="rId60"/>
    <p:sldId id="480" r:id="rId61"/>
    <p:sldId id="475" r:id="rId62"/>
    <p:sldId id="504" r:id="rId63"/>
    <p:sldId id="479" r:id="rId64"/>
    <p:sldId id="481" r:id="rId65"/>
    <p:sldId id="430" r:id="rId66"/>
    <p:sldId id="482" r:id="rId67"/>
    <p:sldId id="349" r:id="rId68"/>
    <p:sldId id="483" r:id="rId69"/>
    <p:sldId id="366" r:id="rId70"/>
    <p:sldId id="461" r:id="rId71"/>
    <p:sldId id="462" r:id="rId72"/>
    <p:sldId id="463" r:id="rId73"/>
    <p:sldId id="464" r:id="rId74"/>
    <p:sldId id="465" r:id="rId75"/>
    <p:sldId id="459" r:id="rId76"/>
    <p:sldId id="460" r:id="rId77"/>
    <p:sldId id="506" r:id="rId78"/>
    <p:sldId id="520" r:id="rId79"/>
    <p:sldId id="507" r:id="rId80"/>
    <p:sldId id="510" r:id="rId81"/>
    <p:sldId id="519" r:id="rId82"/>
    <p:sldId id="512" r:id="rId83"/>
    <p:sldId id="509" r:id="rId84"/>
    <p:sldId id="511" r:id="rId85"/>
    <p:sldId id="518" r:id="rId86"/>
    <p:sldId id="513" r:id="rId87"/>
    <p:sldId id="514" r:id="rId88"/>
    <p:sldId id="515" r:id="rId89"/>
    <p:sldId id="516" r:id="rId90"/>
    <p:sldId id="517" r:id="rId9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 horzBarState="maximized">
    <p:restoredLeft sz="17545" autoAdjust="0"/>
    <p:restoredTop sz="95238" autoAdjust="0"/>
  </p:normalViewPr>
  <p:slideViewPr>
    <p:cSldViewPr snapToGrid="0" snapToObjects="1">
      <p:cViewPr>
        <p:scale>
          <a:sx n="144" d="100"/>
          <a:sy n="144" d="100"/>
        </p:scale>
        <p:origin x="712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7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image" Target="../media/image76.emf"/><Relationship Id="rId2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31DB2-F2CA-8645-8BAB-FF24401D70FE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500B7-7ED5-A649-9991-11E92B80A9B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60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2179DE-1690-E042-BE6A-20AC1A18C58B}" type="slidenum">
              <a:rPr lang="fr-FR"/>
              <a:pPr/>
              <a:t>2</a:t>
            </a:fld>
            <a:endParaRPr lang="fr-FR"/>
          </a:p>
        </p:txBody>
      </p:sp>
      <p:sp>
        <p:nvSpPr>
          <p:cNvPr id="614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+mn-lt"/>
                <a:cs typeface="Calibri"/>
              </a:rPr>
              <a:t>He and Ne are in insertion site and jump from one site to the neighbor one, </a:t>
            </a:r>
          </a:p>
          <a:p>
            <a:r>
              <a:rPr lang="fr-FR" dirty="0" err="1" smtClean="0"/>
              <a:t>Random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500B7-7ED5-A649-9991-11E92B80A9BD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60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+mn-lt"/>
                <a:cs typeface="Calibri"/>
              </a:rPr>
              <a:t>Heterogeneous repartition of He and Ne in crystal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500B7-7ED5-A649-9991-11E92B80A9BD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735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200" dirty="0" smtClean="0">
                <a:latin typeface="+mn-lt"/>
                <a:cs typeface="Calibri"/>
              </a:rPr>
              <a:t>This imply a bulk </a:t>
            </a:r>
            <a:r>
              <a:rPr lang="en-US" sz="2200" dirty="0" err="1" smtClean="0">
                <a:latin typeface="+mn-lt"/>
                <a:cs typeface="Calibri"/>
              </a:rPr>
              <a:t>E</a:t>
            </a:r>
            <a:r>
              <a:rPr lang="en-US" sz="2200" baseline="-25000" dirty="0" err="1" smtClean="0">
                <a:latin typeface="+mn-lt"/>
                <a:cs typeface="Calibri"/>
              </a:rPr>
              <a:t>a</a:t>
            </a:r>
            <a:r>
              <a:rPr lang="en-US" sz="2200" dirty="0" smtClean="0">
                <a:latin typeface="+mn-lt"/>
                <a:cs typeface="Calibri"/>
              </a:rPr>
              <a:t> and D</a:t>
            </a:r>
            <a:r>
              <a:rPr lang="en-US" sz="2200" baseline="-25000" dirty="0" smtClean="0">
                <a:latin typeface="+mn-lt"/>
                <a:cs typeface="Calibri"/>
              </a:rPr>
              <a:t>0</a:t>
            </a:r>
            <a:r>
              <a:rPr lang="en-US" sz="2200" dirty="0" smtClean="0">
                <a:latin typeface="+mn-lt"/>
                <a:cs typeface="Calibri"/>
              </a:rPr>
              <a:t> values </a:t>
            </a:r>
          </a:p>
          <a:p>
            <a:pPr marL="342900" indent="-342900" algn="just">
              <a:buFont typeface="Wingdings" charset="2"/>
              <a:buChar char="Ø"/>
            </a:pPr>
            <a:endParaRPr lang="en-US" sz="2200" dirty="0" smtClean="0">
              <a:latin typeface="+mn-lt"/>
              <a:cs typeface="Calibri"/>
            </a:endParaRPr>
          </a:p>
          <a:p>
            <a:pPr algn="just"/>
            <a:endParaRPr lang="en-US" sz="2200" dirty="0" smtClean="0">
              <a:latin typeface="+mn-lt"/>
              <a:cs typeface="Calibri"/>
            </a:endParaRPr>
          </a:p>
          <a:p>
            <a:pPr marL="800100" lvl="1" indent="-342900" algn="just">
              <a:buFont typeface="Wingdings" charset="2"/>
              <a:buChar char="Ø"/>
            </a:pPr>
            <a:r>
              <a:rPr lang="en-US" sz="2200" dirty="0" smtClean="0">
                <a:latin typeface="+mn-lt"/>
                <a:cs typeface="Calibri"/>
              </a:rPr>
              <a:t>However, diffusion can be more complex with different </a:t>
            </a:r>
            <a:r>
              <a:rPr lang="en-US" sz="2200" dirty="0" err="1" smtClean="0">
                <a:latin typeface="+mn-lt"/>
                <a:cs typeface="Calibri"/>
              </a:rPr>
              <a:t>E</a:t>
            </a:r>
            <a:r>
              <a:rPr lang="en-US" sz="2200" baseline="-25000" dirty="0" err="1" smtClean="0">
                <a:latin typeface="+mn-lt"/>
                <a:cs typeface="Calibri"/>
              </a:rPr>
              <a:t>a</a:t>
            </a:r>
            <a:r>
              <a:rPr lang="en-US" sz="2200" dirty="0" smtClean="0">
                <a:latin typeface="+mn-lt"/>
                <a:cs typeface="Calibri"/>
              </a:rPr>
              <a:t> and D</a:t>
            </a:r>
            <a:r>
              <a:rPr lang="en-US" sz="2200" baseline="-25000" dirty="0" smtClean="0">
                <a:latin typeface="+mn-lt"/>
                <a:cs typeface="Calibri"/>
              </a:rPr>
              <a:t>0</a:t>
            </a:r>
            <a:r>
              <a:rPr lang="en-US" sz="2200" dirty="0" smtClean="0">
                <a:latin typeface="+mn-lt"/>
                <a:cs typeface="Calibri"/>
              </a:rPr>
              <a:t> along the a, b, c axis.</a:t>
            </a:r>
          </a:p>
          <a:p>
            <a:pPr marL="800100" lvl="1" indent="-342900" algn="just">
              <a:buFont typeface="Wingdings" charset="2"/>
              <a:buChar char="Ø"/>
            </a:pPr>
            <a:endParaRPr lang="en-US" sz="2200" dirty="0" smtClean="0">
              <a:latin typeface="+mn-lt"/>
              <a:cs typeface="Calibri"/>
            </a:endParaRPr>
          </a:p>
          <a:p>
            <a:pPr marL="800100" lvl="1" indent="-342900" algn="just">
              <a:buFont typeface="Wingdings" charset="2"/>
              <a:buChar char="Ø"/>
            </a:pPr>
            <a:r>
              <a:rPr lang="en-US" sz="2200" dirty="0" smtClean="0">
                <a:latin typeface="+mn-lt"/>
                <a:cs typeface="Calibri"/>
              </a:rPr>
              <a:t>Need to describe and quantify all parameters that control He and Ne diffusion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500B7-7ED5-A649-9991-11E92B80A9BD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17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C7EAC6-9672-DD48-BB54-7AC8ED718031}" type="slidenum">
              <a:rPr lang="fr-FR"/>
              <a:pPr/>
              <a:t>34</a:t>
            </a:fld>
            <a:endParaRPr lang="fr-FR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37CF8B-E7B5-B746-8D5F-032226D76D65}" type="slidenum">
              <a:rPr lang="fr-FR"/>
              <a:pPr/>
              <a:t>35</a:t>
            </a:fld>
            <a:endParaRPr lang="fr-FR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C7EAC6-9672-DD48-BB54-7AC8ED718031}" type="slidenum">
              <a:rPr lang="fr-FR"/>
              <a:pPr/>
              <a:t>37</a:t>
            </a:fld>
            <a:endParaRPr lang="fr-FR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EE4A5D-7C67-644E-A698-C63BDD7D1679}" type="slidenum">
              <a:rPr lang="fr-FR"/>
              <a:pPr/>
              <a:t>39</a:t>
            </a:fld>
            <a:endParaRPr lang="fr-FR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738F9-AE1F-184E-822C-1D1A8E9694A4}" type="slidenum">
              <a:rPr lang="fr-FR"/>
              <a:pPr/>
              <a:t>40</a:t>
            </a:fld>
            <a:endParaRPr lang="fr-FR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E49C20-02B0-6345-9748-0865F04CF5EB}" type="slidenum">
              <a:rPr lang="fr-FR"/>
              <a:pPr/>
              <a:t>41</a:t>
            </a:fld>
            <a:endParaRPr lang="fr-FR"/>
          </a:p>
        </p:txBody>
      </p:sp>
      <p:sp>
        <p:nvSpPr>
          <p:cNvPr id="2088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C76DA7-93E3-6546-BCC9-B2F53B87DF6F}" type="slidenum">
              <a:rPr lang="fr-FR"/>
              <a:pPr/>
              <a:t>57</a:t>
            </a:fld>
            <a:endParaRPr lang="fr-FR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2179DE-1690-E042-BE6A-20AC1A18C58B}" type="slidenum">
              <a:rPr lang="fr-FR"/>
              <a:pPr/>
              <a:t>3</a:t>
            </a:fld>
            <a:endParaRPr lang="fr-FR"/>
          </a:p>
        </p:txBody>
      </p:sp>
      <p:sp>
        <p:nvSpPr>
          <p:cNvPr id="614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882657-861E-334A-A1EC-2CD6003EAE7F}" type="slidenum">
              <a:rPr lang="fr-FR"/>
              <a:pPr/>
              <a:t>74</a:t>
            </a:fld>
            <a:endParaRPr lang="fr-FR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Graph B a refaire en mettant oxydes</a:t>
            </a:r>
            <a:r>
              <a:rPr lang="fr-FR" baseline="0" dirty="0" smtClean="0"/>
              <a:t> de fer He – Ne et apatite 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500B7-7ED5-A649-9991-11E92B80A9BD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62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Graph B a refaire en mettant oxydes</a:t>
            </a:r>
            <a:r>
              <a:rPr lang="fr-FR" baseline="0" dirty="0" smtClean="0"/>
              <a:t> de fer He – Ne et apatite 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500B7-7ED5-A649-9991-11E92B80A9BD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628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2179DE-1690-E042-BE6A-20AC1A18C58B}" type="slidenum">
              <a:rPr lang="fr-FR"/>
              <a:pPr/>
              <a:t>8</a:t>
            </a:fld>
            <a:endParaRPr lang="fr-FR"/>
          </a:p>
        </p:txBody>
      </p:sp>
      <p:sp>
        <p:nvSpPr>
          <p:cNvPr id="614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882657-861E-334A-A1EC-2CD6003EAE7F}" type="slidenum">
              <a:rPr lang="fr-FR"/>
              <a:pPr/>
              <a:t>9</a:t>
            </a:fld>
            <a:endParaRPr lang="fr-FR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882657-861E-334A-A1EC-2CD6003EAE7F}" type="slidenum">
              <a:rPr lang="fr-FR"/>
              <a:pPr/>
              <a:t>10</a:t>
            </a:fld>
            <a:endParaRPr lang="fr-FR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139FC-D3FB-E247-AAC7-1317C56D850D}" type="slidenum">
              <a:rPr lang="fr-FR"/>
              <a:pPr/>
              <a:t>11</a:t>
            </a:fld>
            <a:endParaRPr lang="fr-FR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+mn-lt"/>
                <a:cs typeface="Calibri"/>
              </a:rPr>
              <a:t>He and Ne are in insertion site and jump from one site to the neighbor one, </a:t>
            </a:r>
          </a:p>
          <a:p>
            <a:r>
              <a:rPr lang="fr-FR" dirty="0" err="1" smtClean="0"/>
              <a:t>Random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500B7-7ED5-A649-9991-11E92B80A9BD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6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015B-E2F5-F543-B793-4C64D1F90DAB}" type="datetimeFigureOut">
              <a:rPr lang="fr-FR" smtClean="0"/>
              <a:pPr/>
              <a:t>26/10/2017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DF2B6-9FA9-0B4C-8F3B-1FA242FD6361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ecile.gautheron@u-psud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hyperlink" Target="http://www.crystalmaker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5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cecilegautheron:Cecile:Articles:Envoyer%20editeurs:(34)%202013_Article_French_AHe:AHe_Gautheron_3sept.docx!OLE_LINK2" TargetMode="External"/><Relationship Id="rId4" Type="http://schemas.openxmlformats.org/officeDocument/2006/relationships/image" Target="../media/image49.png"/><Relationship Id="rId5" Type="http://schemas.openxmlformats.org/officeDocument/2006/relationships/oleObject" Target="Macintosh%20HD:Users:cecilegautheron:Cecile:Articles:Envoyer%20editeurs:(34)%202013_Article_French_AHe:AHe_Gautheron_3sept.docx!OLE_LINK3" TargetMode="External"/><Relationship Id="rId6" Type="http://schemas.openxmlformats.org/officeDocument/2006/relationships/image" Target="../media/image50.png"/><Relationship Id="rId7" Type="http://schemas.openxmlformats.org/officeDocument/2006/relationships/image" Target="../media/image5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oleObject" Target="../embeddings/oleObject7.bin"/><Relationship Id="rId5" Type="http://schemas.openxmlformats.org/officeDocument/2006/relationships/image" Target="../media/image61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6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4" Type="http://schemas.openxmlformats.org/officeDocument/2006/relationships/hyperlink" Target="http://hebergement.u-psud.fr/floj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76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77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78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7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Relationship Id="rId3" Type="http://schemas.openxmlformats.org/officeDocument/2006/relationships/image" Target="../media/image85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Relationship Id="rId3" Type="http://schemas.openxmlformats.org/officeDocument/2006/relationships/image" Target="../media/image9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cecilegautheron:Cecile:Articles:Envoyer%20editeurs:(34)%202013_Article_French_AHe:AHe_Gautheron_3sept.docx!OLE_LINK2" TargetMode="External"/><Relationship Id="rId4" Type="http://schemas.openxmlformats.org/officeDocument/2006/relationships/image" Target="../media/image49.png"/><Relationship Id="rId5" Type="http://schemas.openxmlformats.org/officeDocument/2006/relationships/oleObject" Target="Macintosh%20HD:Users:cecilegautheron:Cecile:Articles:Envoyer%20editeurs:(34)%202013_Article_French_AHe:AHe_Gautheron_3sept.docx!OLE_LINK3" TargetMode="External"/><Relationship Id="rId6" Type="http://schemas.openxmlformats.org/officeDocument/2006/relationships/image" Target="../media/image5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://hebergement.u-psud.fr/flojt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../Presentations/Tech%20sessions%20020508/UCL%202007/3models.hft" TargetMode="External"/><Relationship Id="rId3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2133" y="2356555"/>
            <a:ext cx="8682345" cy="1966865"/>
          </a:xfrm>
        </p:spPr>
        <p:txBody>
          <a:bodyPr vert="horz" anchor="ctr">
            <a:noAutofit/>
          </a:bodyPr>
          <a:lstStyle/>
          <a:p>
            <a:r>
              <a:rPr lang="en-US" sz="3200" dirty="0" smtClean="0"/>
              <a:t> </a:t>
            </a:r>
            <a:r>
              <a:rPr lang="en-US" sz="3200" b="1" i="1" dirty="0" smtClean="0"/>
              <a:t>(U-</a:t>
            </a:r>
            <a:r>
              <a:rPr lang="en-US" sz="3200" b="1" i="1" dirty="0" err="1" smtClean="0"/>
              <a:t>Th</a:t>
            </a:r>
            <a:r>
              <a:rPr lang="en-US" sz="3200" b="1" i="1" dirty="0" smtClean="0"/>
              <a:t>)/He dating:</a:t>
            </a:r>
            <a:br>
              <a:rPr lang="en-US" sz="3200" b="1" i="1" dirty="0" smtClean="0"/>
            </a:br>
            <a:r>
              <a:rPr lang="en-US" sz="3200" b="1" i="1" dirty="0" smtClean="0"/>
              <a:t>principles and applications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90103" y="6308958"/>
            <a:ext cx="7064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-112" charset="0"/>
              </a:rPr>
              <a:t>Helsinki University – 26 </a:t>
            </a:r>
            <a:r>
              <a:rPr lang="en-US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-112" charset="0"/>
              </a:rPr>
              <a:t>octobre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-112" charset="0"/>
              </a:rPr>
              <a:t> 2017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-112" charset="0"/>
            </a:endParaRPr>
          </a:p>
        </p:txBody>
      </p:sp>
      <p:sp>
        <p:nvSpPr>
          <p:cNvPr id="9" name="Sous-titre 2"/>
          <p:cNvSpPr txBox="1">
            <a:spLocks/>
          </p:cNvSpPr>
          <p:nvPr/>
        </p:nvSpPr>
        <p:spPr>
          <a:xfrm>
            <a:off x="1371600" y="4246035"/>
            <a:ext cx="6400800" cy="105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Cécile Gautheron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dirty="0">
                <a:latin typeface="Calibri"/>
                <a:cs typeface="Calibri"/>
                <a:hlinkClick r:id="rId2"/>
              </a:rPr>
              <a:t>c</a:t>
            </a:r>
            <a:r>
              <a:rPr lang="en-US" sz="2200" dirty="0" smtClean="0">
                <a:latin typeface="Calibri"/>
                <a:cs typeface="Calibri"/>
                <a:hlinkClick r:id="rId2"/>
              </a:rPr>
              <a:t>ecile.gautheron@u-psud.fr</a:t>
            </a:r>
            <a:endParaRPr lang="en-US" sz="2200" dirty="0" smtClean="0">
              <a:latin typeface="Calibri"/>
              <a:cs typeface="Calibri"/>
            </a:endParaRPr>
          </a:p>
        </p:txBody>
      </p:sp>
      <p:pic>
        <p:nvPicPr>
          <p:cNvPr id="10" name="Image 9" descr="Logo UMRS 2011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9133" y="390447"/>
            <a:ext cx="2225376" cy="1174075"/>
          </a:xfrm>
          <a:prstGeom prst="rect">
            <a:avLst/>
          </a:prstGeom>
        </p:spPr>
      </p:pic>
      <p:pic>
        <p:nvPicPr>
          <p:cNvPr id="11" name="Image 10" descr="logogeop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6293" y="536221"/>
            <a:ext cx="2077033" cy="102830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668" y="366219"/>
            <a:ext cx="1924192" cy="1571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b="1" dirty="0">
                <a:solidFill>
                  <a:srgbClr val="FFFFFF"/>
                </a:solidFill>
                <a:cs typeface="Calibri"/>
              </a:rPr>
              <a:t>I. Meaning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of thermochronological ages</a:t>
            </a:r>
            <a:endParaRPr lang="fr-FR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8599" y="2418645"/>
            <a:ext cx="8675511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u="sng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TAKE HOME MESSAGE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:</a:t>
            </a: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A thermochronological age (or date) is an 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apparent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 age</a:t>
            </a: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endParaRPr lang="en-US" sz="2400" dirty="0" smtClean="0">
              <a:latin typeface="Calibri"/>
              <a:ea typeface="ＭＳ Ｐゴシック" pitchFamily="12" charset="-128"/>
              <a:cs typeface="Calibri"/>
            </a:endParaRP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Need to apply some 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corrections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 (alpha ejection, diffusion)</a:t>
            </a:r>
          </a:p>
          <a:p>
            <a:pPr algn="just" eaLnBrk="0" hangingPunct="0">
              <a:spcBef>
                <a:spcPct val="50000"/>
              </a:spcBef>
            </a:pPr>
            <a:endParaRPr lang="en-US" sz="2400" dirty="0" smtClean="0">
              <a:latin typeface="Calibri"/>
              <a:ea typeface="ＭＳ Ｐゴシック" pitchFamily="12" charset="-128"/>
              <a:cs typeface="Calibri"/>
            </a:endParaRP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baseline="30000" dirty="0" smtClean="0">
                <a:latin typeface="Calibri"/>
                <a:ea typeface="ＭＳ Ｐゴシック" pitchFamily="12" charset="-128"/>
                <a:cs typeface="Calibri"/>
              </a:rPr>
              <a:t>4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He accumulation in crystal lattice reflects 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= f (thermal history, diffusion coefficient, grain size, </a:t>
            </a:r>
            <a:r>
              <a:rPr lang="mr-IN" sz="2400" b="1" dirty="0" smtClean="0">
                <a:latin typeface="Calibri"/>
                <a:ea typeface="ＭＳ Ｐゴシック" pitchFamily="12" charset="-128"/>
                <a:cs typeface="Calibri"/>
              </a:rPr>
              <a:t>…</a:t>
            </a:r>
            <a:r>
              <a:rPr lang="fr-FR" sz="2400" b="1" dirty="0" smtClean="0">
                <a:latin typeface="Calibri"/>
                <a:ea typeface="ＭＳ Ｐゴシック" pitchFamily="12" charset="-128"/>
                <a:cs typeface="Calibri"/>
              </a:rPr>
              <a:t>)</a:t>
            </a:r>
            <a:endParaRPr lang="en-US" sz="2400" b="1" dirty="0">
              <a:latin typeface="Calibri"/>
              <a:ea typeface="ＭＳ Ｐゴシック" pitchFamily="12" charset="-128"/>
              <a:cs typeface="Calibri"/>
            </a:endParaRPr>
          </a:p>
        </p:txBody>
      </p:sp>
      <p:pic>
        <p:nvPicPr>
          <p:cNvPr id="2" name="Image 1" descr="ExempleTt_HePRZ_2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556" y="-18755"/>
            <a:ext cx="3358444" cy="2683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0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smtClean="0">
                <a:solidFill>
                  <a:srgbClr val="FFFFFF"/>
                </a:solidFill>
                <a:cs typeface="Calibri"/>
              </a:rPr>
              <a:t>I. </a:t>
            </a:r>
            <a:r>
              <a:rPr lang="en-US" sz="2200" b="1" smtClean="0">
                <a:solidFill>
                  <a:srgbClr val="FFFFFF"/>
                </a:solidFill>
                <a:latin typeface="Calibri"/>
                <a:cs typeface="Calibri"/>
              </a:rPr>
              <a:t>Quantification of erosion and weathering processes</a:t>
            </a:r>
            <a:endParaRPr lang="en-US" sz="2200" b="1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5400" y="5924247"/>
            <a:ext cx="8844280" cy="861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200" b="1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Iron oxides</a:t>
            </a:r>
            <a:r>
              <a:rPr kumimoji="0" lang="en-US" sz="2200" b="1" u="none" strike="noStrike" kern="1200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(hematite, goethite</a:t>
            </a:r>
            <a:r>
              <a:rPr kumimoji="0" lang="en-US" sz="2200" u="none" strike="noStrike" kern="1200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) </a:t>
            </a:r>
            <a:r>
              <a:rPr kumimoji="0" lang="en-US" sz="220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can be used to quantify </a:t>
            </a:r>
            <a:r>
              <a:rPr kumimoji="0" lang="en-US" sz="2200" b="1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weathering episodes </a:t>
            </a:r>
            <a:r>
              <a:rPr kumimoji="0" lang="en-US" sz="220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(</a:t>
            </a:r>
            <a:r>
              <a:rPr kumimoji="0" lang="en-US" sz="220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paleosurfaces</a:t>
            </a:r>
            <a:r>
              <a:rPr kumimoji="0" lang="en-US" sz="220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), </a:t>
            </a:r>
            <a:r>
              <a:rPr kumimoji="0" lang="en-US" sz="2200" b="1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timing of ore deposits </a:t>
            </a:r>
            <a:r>
              <a:rPr kumimoji="0" lang="mr-IN" sz="220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…</a:t>
            </a:r>
            <a:endParaRPr lang="en-US" sz="2200" dirty="0" smtClean="0">
              <a:latin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4" name="Image 13" descr="IMG_534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39" y="2548472"/>
            <a:ext cx="42164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 14" descr="P810099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338" y="649677"/>
            <a:ext cx="6903992" cy="1831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 descr="P810100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893" y="2548472"/>
            <a:ext cx="1778794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 descr="REV-Bzoom.ps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50" y="2548472"/>
            <a:ext cx="278818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345354" y="5259401"/>
            <a:ext cx="2425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FFFFFF"/>
                </a:solidFill>
              </a:rPr>
              <a:t>Rødmålheia</a:t>
            </a:r>
            <a:r>
              <a:rPr lang="fr-FR" dirty="0">
                <a:solidFill>
                  <a:srgbClr val="FFFFFF"/>
                </a:solidFill>
              </a:rPr>
              <a:t> on </a:t>
            </a:r>
            <a:r>
              <a:rPr lang="fr-FR" dirty="0" err="1">
                <a:solidFill>
                  <a:srgbClr val="FFFFFF"/>
                </a:solidFill>
              </a:rPr>
              <a:t>Hinnøya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5400" y="619196"/>
            <a:ext cx="2981959" cy="189879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200" b="1" u="none" strike="noStrike" kern="1200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Apatite, zircon, </a:t>
            </a:r>
            <a:r>
              <a:rPr kumimoji="0" lang="en-US" sz="2200" b="1" u="none" strike="noStrike" kern="1200" cap="none" spc="0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titanite</a:t>
            </a:r>
            <a:r>
              <a:rPr kumimoji="0" lang="en-US" sz="2200" b="1" u="none" strike="noStrike" kern="1200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… </a:t>
            </a:r>
            <a:r>
              <a:rPr lang="en-US" sz="2200" dirty="0" smtClean="0">
                <a:latin typeface="Calibri"/>
                <a:cs typeface="Calibri"/>
              </a:rPr>
              <a:t>can be used to quantify </a:t>
            </a:r>
            <a:r>
              <a:rPr lang="en-US" sz="2200" b="1" dirty="0" smtClean="0">
                <a:latin typeface="Calibri"/>
                <a:cs typeface="Calibri"/>
              </a:rPr>
              <a:t>rock thermal history</a:t>
            </a:r>
            <a:r>
              <a:rPr lang="en-US" sz="2200" dirty="0" smtClean="0">
                <a:latin typeface="Calibri"/>
                <a:cs typeface="Calibri"/>
              </a:rPr>
              <a:t> and </a:t>
            </a:r>
            <a:r>
              <a:rPr lang="en-US" sz="2200" b="1" dirty="0" smtClean="0">
                <a:latin typeface="Calibri"/>
                <a:cs typeface="Calibri"/>
              </a:rPr>
              <a:t>erosion processes </a:t>
            </a:r>
            <a:r>
              <a:rPr lang="mr-IN" sz="2200" b="1" dirty="0" smtClean="0">
                <a:latin typeface="Calibri"/>
                <a:cs typeface="Calibri"/>
              </a:rPr>
              <a:t>…</a:t>
            </a:r>
            <a:endParaRPr lang="en-US" sz="2200" b="1" dirty="0" smtClean="0"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16216" y="2060848"/>
            <a:ext cx="2439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Lofoten Island (</a:t>
            </a:r>
            <a:r>
              <a:rPr lang="fr-FR" dirty="0" err="1" smtClean="0">
                <a:solidFill>
                  <a:srgbClr val="FFFFFF"/>
                </a:solidFill>
              </a:rPr>
              <a:t>Norway</a:t>
            </a:r>
            <a:r>
              <a:rPr lang="fr-FR" dirty="0" smtClean="0">
                <a:solidFill>
                  <a:srgbClr val="FFFFFF"/>
                </a:solidFill>
              </a:rPr>
              <a:t>)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0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08216" y="800099"/>
            <a:ext cx="8227784" cy="543068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(1) (U-</a:t>
            </a:r>
            <a:r>
              <a:rPr lang="en-US" sz="2200" b="1" i="1" dirty="0" err="1" smtClean="0">
                <a:latin typeface="Calibri"/>
                <a:cs typeface="Calibri"/>
              </a:rPr>
              <a:t>Th</a:t>
            </a:r>
            <a:r>
              <a:rPr lang="en-US" sz="2200" b="1" i="1" dirty="0" smtClean="0">
                <a:latin typeface="Calibri"/>
                <a:cs typeface="Calibri"/>
              </a:rPr>
              <a:t>)/He dating system</a:t>
            </a:r>
          </a:p>
          <a:p>
            <a:pPr marL="514350" indent="-514350" algn="just"/>
            <a:endParaRPr lang="en-US" sz="1500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Introduction, generalities</a:t>
            </a:r>
          </a:p>
          <a:p>
            <a:pPr marL="914400" lvl="1" indent="-457200" algn="just">
              <a:buAutoNum type="romanUcPeriod"/>
            </a:pPr>
            <a:endParaRPr lang="en-US" sz="2200" b="1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solidFill>
                  <a:srgbClr val="FF0000"/>
                </a:solidFill>
                <a:latin typeface="Calibri"/>
                <a:cs typeface="Calibri"/>
              </a:rPr>
              <a:t>(U-</a:t>
            </a:r>
            <a:r>
              <a:rPr lang="en-US" sz="2200" b="1" dirty="0" err="1" smtClean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r>
              <a:rPr lang="en-US" sz="2200" b="1" dirty="0" smtClean="0">
                <a:solidFill>
                  <a:srgbClr val="FF0000"/>
                </a:solidFill>
                <a:latin typeface="Calibri"/>
                <a:cs typeface="Calibri"/>
              </a:rPr>
              <a:t>)/He principles (chronometer </a:t>
            </a:r>
            <a:r>
              <a:rPr lang="en-US" sz="2200" b="1" dirty="0" err="1" smtClean="0">
                <a:solidFill>
                  <a:srgbClr val="FF0000"/>
                </a:solidFill>
                <a:latin typeface="Calibri"/>
                <a:cs typeface="Calibri"/>
              </a:rPr>
              <a:t>vs</a:t>
            </a:r>
            <a:r>
              <a:rPr lang="en-US" sz="2200" b="1" dirty="0" smtClean="0">
                <a:solidFill>
                  <a:srgbClr val="FF0000"/>
                </a:solidFill>
                <a:latin typeface="Calibri"/>
                <a:cs typeface="Calibri"/>
              </a:rPr>
              <a:t> thermochronometer)</a:t>
            </a:r>
          </a:p>
          <a:p>
            <a:pPr marL="457200" indent="-457200" algn="just"/>
            <a:endParaRPr lang="en-US" sz="15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(2) How to get an (U-</a:t>
            </a:r>
            <a:r>
              <a:rPr lang="en-US" sz="2200" b="1" i="1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)/He age</a:t>
            </a:r>
          </a:p>
          <a:p>
            <a:pPr marL="514350" indent="-514350" algn="just"/>
            <a:endParaRPr lang="en-US" sz="2200" b="1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(3) Applications</a:t>
            </a:r>
          </a:p>
          <a:p>
            <a:pPr marL="914400" lvl="1" indent="-457200" algn="just">
              <a:buAutoNum type="romanUcPeriod"/>
            </a:pPr>
            <a:endParaRPr lang="en-US" sz="2200" b="1" i="1" dirty="0">
              <a:solidFill>
                <a:srgbClr val="000000"/>
              </a:solidFill>
              <a:cs typeface="Calibri"/>
            </a:endParaRPr>
          </a:p>
          <a:p>
            <a:pPr marL="971550" lvl="1" indent="-514350" algn="just">
              <a:buFont typeface="+mj-lt"/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Apatite (U-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Th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Sm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)/He (AHe) method</a:t>
            </a:r>
          </a:p>
          <a:p>
            <a:pPr marL="914400" lvl="1" indent="-457200" algn="just">
              <a:buAutoNum type="romanUcPeriod" startAt="3"/>
            </a:pPr>
            <a:endParaRPr lang="en-US" sz="2200" b="1" dirty="0">
              <a:solidFill>
                <a:srgbClr val="000000"/>
              </a:solidFill>
              <a:cs typeface="Calibri"/>
            </a:endParaRPr>
          </a:p>
          <a:p>
            <a:pPr marL="914400" lvl="1" indent="-457200" algn="just"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Other applications (zircon, iron oxides</a:t>
            </a:r>
            <a:r>
              <a:rPr lang="en-US" sz="2200" b="1" dirty="0" smtClean="0">
                <a:solidFill>
                  <a:srgbClr val="000000"/>
                </a:solidFill>
                <a:cs typeface="Calibri"/>
              </a:rPr>
              <a:t>,</a:t>
            </a:r>
            <a:r>
              <a:rPr lang="mr-IN" sz="2200" b="1" dirty="0" smtClean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  <a:r>
              <a:rPr lang="fr-FR" sz="2200" b="1" dirty="0" smtClean="0">
                <a:solidFill>
                  <a:srgbClr val="000000"/>
                </a:solidFill>
                <a:cs typeface="Calibri"/>
              </a:rPr>
              <a:t>)</a:t>
            </a:r>
            <a:endParaRPr lang="en-US" sz="2200" b="1" i="1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>
                <a:cs typeface="Calibri"/>
              </a:rPr>
              <a:t>(4) Exercises (</a:t>
            </a:r>
            <a:r>
              <a:rPr lang="en-US" sz="2200" b="1" i="1" dirty="0" err="1">
                <a:cs typeface="Calibri"/>
              </a:rPr>
              <a:t>Tc</a:t>
            </a:r>
            <a:r>
              <a:rPr lang="en-US" sz="2200" b="1" i="1" dirty="0">
                <a:cs typeface="Calibri"/>
              </a:rPr>
              <a:t>, ejection, weight, </a:t>
            </a:r>
            <a:r>
              <a:rPr lang="en-US" sz="2200" b="1" i="1" dirty="0" err="1">
                <a:cs typeface="Calibri"/>
              </a:rPr>
              <a:t>Rs</a:t>
            </a:r>
            <a:r>
              <a:rPr lang="en-US" sz="2200" b="1" i="1" dirty="0">
                <a:cs typeface="Calibri"/>
              </a:rPr>
              <a:t>), thermal modeling </a:t>
            </a:r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7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II. (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U-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Th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-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Sm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)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/He dating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method principles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6305" y="1377398"/>
            <a:ext cx="4729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arenR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He atoms </a:t>
            </a:r>
            <a:r>
              <a:rPr lang="en-US" sz="2400" u="sng" dirty="0" smtClean="0">
                <a:solidFill>
                  <a:srgbClr val="000000"/>
                </a:solidFill>
                <a:latin typeface="Calibri"/>
                <a:cs typeface="Calibri"/>
              </a:rPr>
              <a:t>production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in minerals during U,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Sm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decay</a:t>
            </a:r>
          </a:p>
          <a:p>
            <a:pPr marL="457200" indent="-457200" algn="just">
              <a:buFont typeface="+mj-lt"/>
              <a:buAutoNum type="arabicParenR"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+mj-lt"/>
              <a:buAutoNum type="arabicParenR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Long alpha </a:t>
            </a:r>
            <a:r>
              <a:rPr lang="en-US" sz="2400" u="sng" dirty="0" smtClean="0">
                <a:solidFill>
                  <a:srgbClr val="000000"/>
                </a:solidFill>
                <a:latin typeface="Calibri"/>
                <a:cs typeface="Calibri"/>
              </a:rPr>
              <a:t>ejection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(15-20 </a:t>
            </a:r>
            <a:r>
              <a:rPr lang="en-US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m)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66305" y="3691648"/>
            <a:ext cx="4418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  <a:cs typeface="Calibri"/>
              </a:rPr>
              <a:t>3) Possible </a:t>
            </a:r>
            <a:r>
              <a:rPr lang="en-US" sz="2400" u="sng" dirty="0">
                <a:solidFill>
                  <a:srgbClr val="000000"/>
                </a:solidFill>
                <a:cs typeface="Calibri"/>
              </a:rPr>
              <a:t>diffusion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 in the crystal, depending on 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:</a:t>
            </a:r>
          </a:p>
          <a:p>
            <a:pPr lvl="1" algn="just"/>
            <a:r>
              <a:rPr lang="en-US" sz="2400" dirty="0" smtClean="0">
                <a:solidFill>
                  <a:srgbClr val="000000"/>
                </a:solidFill>
                <a:cs typeface="Calibri"/>
              </a:rPr>
              <a:t> a) diffusion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coefficients 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and</a:t>
            </a:r>
          </a:p>
          <a:p>
            <a:pPr lvl="1" algn="just"/>
            <a:r>
              <a:rPr lang="en-US" sz="2400" dirty="0" smtClean="0">
                <a:solidFill>
                  <a:srgbClr val="000000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b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)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thermal 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history</a:t>
            </a:r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15" name="Image 14" descr="Fig_Prod_Ejc_Diff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047384"/>
            <a:ext cx="3754255" cy="450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Sans titr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60" y="697112"/>
            <a:ext cx="5154695" cy="4255888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II. U-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Th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-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Sm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 incorporation in crystal lattice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61974" y="5159294"/>
            <a:ext cx="851592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U,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and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Sm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incorporation (substitution or cluster) in almost any crystal lattice:</a:t>
            </a:r>
          </a:p>
          <a:p>
            <a:pPr marL="342900" indent="-342900" algn="just">
              <a:buFont typeface="Wingdings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U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= 0.01 - 1000 ppm; </a:t>
            </a:r>
            <a:r>
              <a:rPr lang="en-US" sz="2400" b="1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/U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= 0.1 - 20; </a:t>
            </a:r>
            <a:r>
              <a:rPr lang="en-US" sz="2400" b="1" dirty="0" err="1" smtClean="0">
                <a:solidFill>
                  <a:srgbClr val="000000"/>
                </a:solidFill>
                <a:latin typeface="Calibri"/>
                <a:cs typeface="Calibri"/>
              </a:rPr>
              <a:t>Sm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= 10 - 3000 ppm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672413" y="896401"/>
            <a:ext cx="89373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Apatite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426097" y="4359112"/>
            <a:ext cx="3127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http://www.crystalmaker.com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634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II. U-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Th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-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Sm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 radioactive natural decay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925463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235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U</a:t>
            </a:r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+ </a:t>
            </a:r>
            <a:r>
              <a:rPr lang="en-US" sz="2400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238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U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= 99.99% U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; </a:t>
            </a:r>
            <a:r>
              <a:rPr lang="en-US" sz="2400" b="1" baseline="30000" dirty="0" smtClean="0">
                <a:solidFill>
                  <a:srgbClr val="FF0000"/>
                </a:solidFill>
                <a:latin typeface="Calibri"/>
                <a:cs typeface="Calibri"/>
              </a:rPr>
              <a:t>232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Th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= 100 % </a:t>
            </a:r>
            <a:r>
              <a:rPr lang="en-US" sz="2400" dirty="0" err="1" smtClean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400" b="1" baseline="30000" dirty="0" smtClean="0">
                <a:solidFill>
                  <a:srgbClr val="0000FF"/>
                </a:solidFill>
                <a:latin typeface="Calibri"/>
                <a:cs typeface="Calibri"/>
              </a:rPr>
              <a:t>147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Sm 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= 0.15 % </a:t>
            </a:r>
            <a:r>
              <a:rPr lang="en-US" sz="2400" dirty="0" err="1" smtClean="0">
                <a:solidFill>
                  <a:srgbClr val="0000FF"/>
                </a:solidFill>
                <a:latin typeface="Calibri"/>
                <a:cs typeface="Calibri"/>
              </a:rPr>
              <a:t>Sm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11" y="990136"/>
            <a:ext cx="6914444" cy="445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884132" y="604956"/>
            <a:ext cx="3127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238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U natural fission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= 1 track / ~10</a:t>
            </a:r>
            <a:r>
              <a:rPr lang="en-US" sz="2400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6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 alphas </a:t>
            </a:r>
            <a:endParaRPr lang="en-US" sz="2400" b="1" dirty="0" smtClean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81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II. U-</a:t>
            </a:r>
            <a:r>
              <a:rPr lang="en-US" sz="2200" b="1" dirty="0" err="1">
                <a:solidFill>
                  <a:srgbClr val="FFFFFF"/>
                </a:solidFill>
                <a:cs typeface="Calibri"/>
              </a:rPr>
              <a:t>Th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-</a:t>
            </a:r>
            <a:r>
              <a:rPr lang="en-US" sz="2200" b="1" dirty="0" err="1">
                <a:solidFill>
                  <a:srgbClr val="FFFFFF"/>
                </a:solidFill>
                <a:cs typeface="Calibri"/>
              </a:rPr>
              <a:t>Sm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 radioactive natural decay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546" y="-4644"/>
            <a:ext cx="3141453" cy="202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er 3"/>
          <p:cNvGrpSpPr/>
          <p:nvPr/>
        </p:nvGrpSpPr>
        <p:grpSpPr>
          <a:xfrm>
            <a:off x="1963707" y="1283779"/>
            <a:ext cx="5518589" cy="3970144"/>
            <a:chOff x="1853679" y="1206561"/>
            <a:chExt cx="5518589" cy="3970144"/>
          </a:xfrm>
          <a:solidFill>
            <a:schemeClr val="bg1"/>
          </a:solidFill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2074336" y="1969673"/>
              <a:ext cx="4892916" cy="3207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fr-FR" sz="2400" b="1" baseline="30000" dirty="0" smtClean="0">
                  <a:latin typeface="Calibri" charset="0"/>
                  <a:cs typeface="Calibri" charset="0"/>
                </a:rPr>
                <a:t>238</a:t>
              </a:r>
              <a:r>
                <a:rPr lang="fr-FR" sz="2400" b="1" dirty="0">
                  <a:latin typeface="Calibri" charset="0"/>
                  <a:cs typeface="Calibri" charset="0"/>
                </a:rPr>
                <a:t>U</a:t>
              </a:r>
              <a:r>
                <a:rPr lang="fr-FR" sz="2400" b="1" dirty="0" smtClean="0">
                  <a:latin typeface="Calibri" charset="0"/>
                  <a:cs typeface="Calibri" charset="0"/>
                </a:rPr>
                <a:t> </a:t>
              </a:r>
              <a:r>
                <a:rPr lang="fr-FR" sz="2400" dirty="0" smtClean="0">
                  <a:latin typeface="Calibri" charset="0"/>
                  <a:cs typeface="Calibri" charset="0"/>
                </a:rPr>
                <a:t>    -&gt;     </a:t>
              </a:r>
              <a:r>
                <a:rPr lang="fr-FR" sz="2400" b="1" baseline="30000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206</a:t>
              </a:r>
              <a:r>
                <a:rPr lang="fr-FR" sz="2400" b="1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Pb</a:t>
              </a:r>
              <a:r>
                <a:rPr lang="fr-FR" sz="2400" dirty="0" smtClean="0">
                  <a:latin typeface="Calibri" charset="0"/>
                  <a:cs typeface="Calibri" charset="0"/>
                </a:rPr>
                <a:t>      + </a:t>
              </a:r>
              <a:r>
                <a:rPr lang="fr-FR" sz="2400" dirty="0">
                  <a:latin typeface="Calibri" charset="0"/>
                  <a:cs typeface="Calibri" charset="0"/>
                </a:rPr>
                <a:t>8 </a:t>
              </a:r>
              <a:r>
                <a:rPr lang="fr-FR" sz="2400" dirty="0" smtClean="0">
                  <a:latin typeface="Symbol" charset="2"/>
                  <a:cs typeface="Symbol" charset="2"/>
                </a:rPr>
                <a:t>a       </a:t>
              </a:r>
              <a:r>
                <a:rPr lang="fr-FR" sz="2400" b="1" dirty="0" smtClean="0">
                  <a:solidFill>
                    <a:srgbClr val="0000FF"/>
                  </a:solidFill>
                  <a:latin typeface="Calibri"/>
                  <a:cs typeface="Calibri"/>
                </a:rPr>
                <a:t>(</a:t>
              </a:r>
              <a:r>
                <a:rPr lang="sk-SK" sz="2400" b="1" dirty="0" smtClean="0">
                  <a:solidFill>
                    <a:srgbClr val="0000FF"/>
                  </a:solidFill>
                  <a:latin typeface="Calibri"/>
                  <a:cs typeface="Calibri"/>
                </a:rPr>
                <a:t>4.4683)</a:t>
              </a:r>
              <a:endParaRPr lang="fr-FR" sz="2400" b="1" dirty="0">
                <a:solidFill>
                  <a:srgbClr val="0000FF"/>
                </a:solidFill>
                <a:latin typeface="Calibri"/>
                <a:cs typeface="Calibri"/>
              </a:endParaRPr>
            </a:p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fr-FR" sz="2400" b="1" baseline="30000" dirty="0" smtClean="0">
                  <a:latin typeface="Calibri" charset="0"/>
                  <a:cs typeface="Calibri" charset="0"/>
                </a:rPr>
                <a:t>235</a:t>
              </a:r>
              <a:r>
                <a:rPr lang="fr-FR" sz="2400" b="1" dirty="0" smtClean="0">
                  <a:latin typeface="Calibri" charset="0"/>
                  <a:cs typeface="Calibri" charset="0"/>
                </a:rPr>
                <a:t>U </a:t>
              </a:r>
              <a:r>
                <a:rPr lang="fr-FR" sz="2400" dirty="0" smtClean="0">
                  <a:latin typeface="Calibri" charset="0"/>
                  <a:cs typeface="Calibri" charset="0"/>
                </a:rPr>
                <a:t>    -&gt;     </a:t>
              </a:r>
              <a:r>
                <a:rPr lang="fr-FR" sz="2400" b="1" baseline="30000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207</a:t>
              </a:r>
              <a:r>
                <a:rPr lang="fr-FR" sz="2400" b="1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Pb</a:t>
              </a:r>
              <a:r>
                <a:rPr lang="fr-FR" sz="2400" dirty="0" smtClean="0">
                  <a:latin typeface="Calibri" charset="0"/>
                  <a:cs typeface="Calibri" charset="0"/>
                </a:rPr>
                <a:t>      + 7 </a:t>
              </a:r>
              <a:r>
                <a:rPr lang="fr-FR" sz="2400" dirty="0" smtClean="0">
                  <a:latin typeface="Symbol" charset="2"/>
                  <a:cs typeface="Symbol" charset="2"/>
                </a:rPr>
                <a:t>a       </a:t>
              </a:r>
              <a:r>
                <a:rPr lang="fr-FR" sz="2400" b="1" dirty="0" smtClean="0">
                  <a:solidFill>
                    <a:srgbClr val="0000FF"/>
                  </a:solidFill>
                  <a:cs typeface="Calibri"/>
                </a:rPr>
                <a:t>(0.</a:t>
              </a:r>
              <a:r>
                <a:rPr lang="sk-SK" sz="2400" b="1" dirty="0" smtClean="0">
                  <a:solidFill>
                    <a:srgbClr val="0000FF"/>
                  </a:solidFill>
                  <a:cs typeface="Calibri"/>
                </a:rPr>
                <a:t>7038)</a:t>
              </a:r>
              <a:endParaRPr lang="fr-FR" sz="2400" b="1" dirty="0">
                <a:solidFill>
                  <a:srgbClr val="0000FF"/>
                </a:solidFill>
                <a:latin typeface="Calibri" charset="0"/>
                <a:cs typeface="Calibri" charset="0"/>
              </a:endParaRPr>
            </a:p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fr-FR" sz="2400" b="1" baseline="30000" dirty="0" smtClean="0">
                  <a:latin typeface="Calibri" charset="0"/>
                  <a:cs typeface="Calibri" charset="0"/>
                </a:rPr>
                <a:t>232</a:t>
              </a:r>
              <a:r>
                <a:rPr lang="fr-FR" sz="2400" b="1" dirty="0" smtClean="0">
                  <a:latin typeface="Calibri" charset="0"/>
                  <a:cs typeface="Calibri" charset="0"/>
                </a:rPr>
                <a:t>Th</a:t>
              </a:r>
              <a:r>
                <a:rPr lang="fr-FR" sz="2400" dirty="0" smtClean="0">
                  <a:latin typeface="Calibri" charset="0"/>
                  <a:cs typeface="Calibri" charset="0"/>
                </a:rPr>
                <a:t>   -&gt;     </a:t>
              </a:r>
              <a:r>
                <a:rPr lang="fr-FR" sz="2400" b="1" baseline="30000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208</a:t>
              </a:r>
              <a:r>
                <a:rPr lang="fr-FR" sz="2400" b="1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Pb </a:t>
              </a:r>
              <a:r>
                <a:rPr lang="fr-FR" sz="2400" dirty="0" smtClean="0">
                  <a:latin typeface="Calibri" charset="0"/>
                  <a:cs typeface="Calibri" charset="0"/>
                </a:rPr>
                <a:t>      + 6 </a:t>
              </a:r>
              <a:r>
                <a:rPr lang="fr-FR" sz="2400" dirty="0" smtClean="0">
                  <a:latin typeface="Symbol" charset="2"/>
                  <a:cs typeface="Symbol" charset="2"/>
                </a:rPr>
                <a:t>a        </a:t>
              </a:r>
              <a:r>
                <a:rPr lang="fr-FR" sz="2400" b="1" dirty="0" smtClean="0">
                  <a:solidFill>
                    <a:srgbClr val="0000FF"/>
                  </a:solidFill>
                  <a:cs typeface="Calibri"/>
                </a:rPr>
                <a:t>(</a:t>
              </a:r>
              <a:r>
                <a:rPr lang="sk-SK" sz="2400" b="1" dirty="0" smtClean="0">
                  <a:solidFill>
                    <a:srgbClr val="0000FF"/>
                  </a:solidFill>
                  <a:cs typeface="Calibri"/>
                </a:rPr>
                <a:t>14.05)</a:t>
              </a:r>
              <a:endParaRPr lang="fr-FR" sz="2400" b="1" dirty="0" smtClean="0">
                <a:solidFill>
                  <a:srgbClr val="0000FF"/>
                </a:solidFill>
                <a:latin typeface="Calibri" charset="0"/>
                <a:cs typeface="Calibri" charset="0"/>
              </a:endParaRPr>
            </a:p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fr-FR" sz="2400" b="1" baseline="30000" dirty="0" smtClean="0">
                  <a:latin typeface="Calibri" charset="0"/>
                  <a:cs typeface="Calibri" charset="0"/>
                </a:rPr>
                <a:t>147</a:t>
              </a:r>
              <a:r>
                <a:rPr lang="fr-FR" sz="2400" b="1" dirty="0" smtClean="0">
                  <a:latin typeface="Calibri" charset="0"/>
                  <a:cs typeface="Calibri" charset="0"/>
                </a:rPr>
                <a:t>Sm</a:t>
              </a:r>
              <a:r>
                <a:rPr lang="fr-FR" sz="2400" dirty="0" smtClean="0">
                  <a:latin typeface="Calibri" charset="0"/>
                  <a:cs typeface="Calibri" charset="0"/>
                </a:rPr>
                <a:t>   -&gt;   </a:t>
              </a:r>
              <a:r>
                <a:rPr lang="fr-FR" sz="2400" b="1" baseline="30000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143</a:t>
              </a:r>
              <a:r>
                <a:rPr lang="fr-FR" sz="2400" b="1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Nd</a:t>
              </a:r>
              <a:r>
                <a:rPr lang="fr-FR" sz="2400" dirty="0" smtClean="0">
                  <a:latin typeface="Calibri" charset="0"/>
                  <a:cs typeface="Calibri" charset="0"/>
                </a:rPr>
                <a:t>       + 1 </a:t>
              </a:r>
              <a:r>
                <a:rPr lang="fr-FR" sz="2400" dirty="0" smtClean="0">
                  <a:latin typeface="Symbol" charset="2"/>
                  <a:cs typeface="Symbol" charset="2"/>
                </a:rPr>
                <a:t>a         </a:t>
              </a:r>
              <a:r>
                <a:rPr lang="fr-FR" sz="2400" b="1" dirty="0" smtClean="0">
                  <a:solidFill>
                    <a:srgbClr val="0000FF"/>
                  </a:solidFill>
                  <a:cs typeface="Calibri"/>
                </a:rPr>
                <a:t>(</a:t>
              </a:r>
              <a:r>
                <a:rPr lang="sk-SK" sz="2400" b="1" dirty="0" smtClean="0">
                  <a:solidFill>
                    <a:srgbClr val="0000FF"/>
                  </a:solidFill>
                  <a:cs typeface="Calibri"/>
                </a:rPr>
                <a:t>106)</a:t>
              </a:r>
              <a:endParaRPr lang="fr-FR" sz="2400" b="1" dirty="0">
                <a:solidFill>
                  <a:srgbClr val="0000FF"/>
                </a:solidFill>
                <a:cs typeface="Calibri"/>
              </a:endParaRPr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5524571" y="1206561"/>
              <a:ext cx="1847697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FF"/>
                  </a:solidFill>
                  <a:latin typeface="Calibri"/>
                  <a:cs typeface="Calibri"/>
                </a:rPr>
                <a:t>Half-live</a:t>
              </a:r>
            </a:p>
            <a:p>
              <a:pPr algn="ctr"/>
              <a:r>
                <a:rPr lang="en-US" sz="2400" b="1" dirty="0" smtClean="0">
                  <a:solidFill>
                    <a:srgbClr val="0000FF"/>
                  </a:solidFill>
                  <a:latin typeface="Calibri"/>
                  <a:cs typeface="Calibri"/>
                </a:rPr>
                <a:t>(</a:t>
              </a:r>
              <a:r>
                <a:rPr lang="en-US" sz="2400" b="1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Ga</a:t>
              </a:r>
              <a:r>
                <a:rPr lang="en-US" sz="2400" b="1" dirty="0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sz="2400" b="1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4305938" y="1220781"/>
              <a:ext cx="1457664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/>
                  <a:cs typeface="Calibri"/>
                </a:rPr>
                <a:t>Nb. </a:t>
              </a:r>
              <a:r>
                <a:rPr lang="en-US" sz="2400" dirty="0" smtClean="0">
                  <a:latin typeface="Symbol" charset="2"/>
                  <a:cs typeface="Symbol" charset="2"/>
                </a:rPr>
                <a:t>a</a:t>
              </a:r>
            </a:p>
            <a:p>
              <a:pPr algn="ctr"/>
              <a:r>
                <a:rPr lang="en-US" sz="2400" dirty="0" smtClean="0">
                  <a:latin typeface="Calibri"/>
                  <a:cs typeface="Calibri"/>
                </a:rPr>
                <a:t>particles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853679" y="1358336"/>
              <a:ext cx="10140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bri"/>
                  <a:cs typeface="Calibri"/>
                </a:rPr>
                <a:t>Father</a:t>
              </a:r>
              <a:endParaRPr lang="en-US" sz="2400" b="1" dirty="0">
                <a:latin typeface="Calibri"/>
                <a:cs typeface="Calibri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3027348" y="1358336"/>
              <a:ext cx="137790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Daughter</a:t>
              </a:r>
              <a:endParaRPr lang="en-US" sz="2400" b="1" dirty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589844" y="5694630"/>
            <a:ext cx="809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Alpha particles production during U-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Sm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alpha decay </a:t>
            </a:r>
            <a:endParaRPr lang="en-US" sz="2400" dirty="0" smtClean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6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EEECE1"/>
                </a:solidFill>
                <a:cs typeface="Calibri"/>
              </a:rPr>
              <a:t>II. Alpha particles production =&gt; high energies</a:t>
            </a:r>
            <a:endParaRPr lang="en-US" sz="2200" b="1" dirty="0">
              <a:solidFill>
                <a:srgbClr val="EEECE1"/>
              </a:solidFill>
              <a:cs typeface="Calibri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36938" y="604956"/>
            <a:ext cx="425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SRIM; Ziegler (2008); </a:t>
            </a:r>
            <a:r>
              <a:rPr lang="fr-FR" i="1" dirty="0" err="1" smtClean="0"/>
              <a:t>Ketcham</a:t>
            </a:r>
            <a:r>
              <a:rPr lang="fr-FR" i="1" dirty="0" smtClean="0"/>
              <a:t> et al. (2011)</a:t>
            </a:r>
            <a:endParaRPr lang="fr-FR" i="1" dirty="0"/>
          </a:p>
        </p:txBody>
      </p:sp>
      <p:pic>
        <p:nvPicPr>
          <p:cNvPr id="16" name="Picture 1029" descr="bioti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889" y="1202268"/>
            <a:ext cx="3630789" cy="27230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Rectangle 1031"/>
          <p:cNvSpPr txBox="1">
            <a:spLocks noChangeArrowheads="1"/>
          </p:cNvSpPr>
          <p:nvPr/>
        </p:nvSpPr>
        <p:spPr>
          <a:xfrm>
            <a:off x="341486" y="4792136"/>
            <a:ext cx="8547650" cy="1995309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High kinetic energy</a:t>
            </a:r>
            <a:r>
              <a:rPr kumimoji="0" lang="en-US" sz="2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of 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>
                <a:latin typeface="Calibri"/>
                <a:cs typeface="Calibri"/>
              </a:rPr>
              <a:t> particles, 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alibri"/>
                <a:cs typeface="Calibri"/>
              </a:rPr>
              <a:t>	</a:t>
            </a:r>
            <a:r>
              <a:rPr lang="en-US" sz="2400" dirty="0" smtClean="0">
                <a:latin typeface="Calibri"/>
                <a:cs typeface="Calibri"/>
              </a:rPr>
              <a:t>				</a:t>
            </a:r>
            <a:r>
              <a:rPr lang="en-US" sz="2400" b="1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 ------------&gt; </a:t>
            </a:r>
            <a:r>
              <a:rPr lang="en-US" sz="2400" b="1" baseline="30000" dirty="0" smtClean="0">
                <a:solidFill>
                  <a:srgbClr val="0000FF"/>
                </a:solidFill>
                <a:latin typeface="Calibri"/>
                <a:cs typeface="Calibri"/>
              </a:rPr>
              <a:t>4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He (after taking electrons)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atin typeface="Calibri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alibri"/>
                <a:cs typeface="Calibri"/>
              </a:rPr>
              <a:t>He atoms will stop after some microns</a:t>
            </a:r>
            <a:r>
              <a:rPr lang="fr-FR" sz="2400" dirty="0" smtClean="0"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depending on initial </a:t>
            </a:r>
            <a:r>
              <a:rPr lang="en-US" sz="2400" dirty="0" smtClean="0">
                <a:latin typeface="Calibri"/>
                <a:cs typeface="Calibri"/>
              </a:rPr>
              <a:t>energy</a:t>
            </a:r>
            <a: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, lattice</a:t>
            </a:r>
            <a:r>
              <a:rPr kumimoji="0" lang="en-US" sz="2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density, chemistry </a:t>
            </a:r>
            <a: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and </a:t>
            </a:r>
            <a:r>
              <a:rPr kumimoji="0" lang="en-US" sz="2400" b="0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Th</a:t>
            </a:r>
            <a: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/U ratio </a:t>
            </a:r>
            <a:r>
              <a: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(See EXERCICE 1).</a:t>
            </a:r>
            <a:endParaRPr kumimoji="0" lang="en-US" sz="2400" b="1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9" name="Text Box 1032"/>
          <p:cNvSpPr txBox="1">
            <a:spLocks noChangeArrowheads="1"/>
          </p:cNvSpPr>
          <p:nvPr/>
        </p:nvSpPr>
        <p:spPr bwMode="auto">
          <a:xfrm>
            <a:off x="1335616" y="4117970"/>
            <a:ext cx="23903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 smtClean="0">
                <a:latin typeface="Helvetica"/>
                <a:ea typeface="ＭＳ Ｐゴシック" pitchFamily="12" charset="-128"/>
                <a:cs typeface="Helvetica"/>
              </a:rPr>
              <a:t>Alpha halo in </a:t>
            </a:r>
            <a:r>
              <a:rPr lang="en-US" b="1" dirty="0" err="1" smtClean="0">
                <a:latin typeface="Helvetica"/>
                <a:ea typeface="ＭＳ Ｐゴシック" pitchFamily="12" charset="-128"/>
                <a:cs typeface="Helvetica"/>
              </a:rPr>
              <a:t>biotite</a:t>
            </a:r>
            <a:endParaRPr lang="en-US" b="1" dirty="0">
              <a:latin typeface="Helvetica"/>
              <a:ea typeface="ＭＳ Ｐゴシック" pitchFamily="12" charset="-128"/>
              <a:cs typeface="Helvetica"/>
            </a:endParaRPr>
          </a:p>
        </p:txBody>
      </p:sp>
      <p:pic>
        <p:nvPicPr>
          <p:cNvPr id="4" name="Image 3" descr="AlphaEjection_distan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0" y="945162"/>
            <a:ext cx="4146550" cy="37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EEECE1"/>
                </a:solidFill>
                <a:cs typeface="Calibri"/>
              </a:rPr>
              <a:t>II. Alpha particles energies = recoil damage</a:t>
            </a:r>
            <a:endParaRPr lang="en-US" sz="2200" b="1" dirty="0">
              <a:solidFill>
                <a:srgbClr val="EEECE1"/>
              </a:solidFill>
              <a:cs typeface="Calibri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011330" y="604956"/>
            <a:ext cx="179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Trachenko</a:t>
            </a:r>
            <a:r>
              <a:rPr lang="fr-FR" i="1" dirty="0" smtClean="0"/>
              <a:t>, 2003</a:t>
            </a:r>
            <a:endParaRPr lang="fr-FR" i="1" dirty="0"/>
          </a:p>
        </p:txBody>
      </p:sp>
      <p:pic>
        <p:nvPicPr>
          <p:cNvPr id="3" name="zir30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8845" y="974288"/>
            <a:ext cx="4168599" cy="4168598"/>
          </a:xfrm>
          <a:prstGeom prst="rect">
            <a:avLst/>
          </a:prstGeom>
        </p:spPr>
      </p:pic>
      <p:sp>
        <p:nvSpPr>
          <p:cNvPr id="13" name="Rectangle 1031"/>
          <p:cNvSpPr txBox="1">
            <a:spLocks noChangeArrowheads="1"/>
          </p:cNvSpPr>
          <p:nvPr/>
        </p:nvSpPr>
        <p:spPr>
          <a:xfrm>
            <a:off x="496709" y="5616222"/>
            <a:ext cx="8547650" cy="94544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Associated</a:t>
            </a:r>
            <a:r>
              <a:rPr kumimoji="0" lang="en-US" sz="2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 to alpha decays, the “father” element will do a recoil.</a:t>
            </a:r>
            <a:endParaRPr kumimoji="0" lang="en-US" sz="2400" b="0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Damage creation at</a:t>
            </a:r>
            <a:r>
              <a:rPr kumimoji="0" lang="en-US" sz="24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 na</a:t>
            </a:r>
            <a:r>
              <a:rPr lang="en-US" sz="2400" b="1" dirty="0" smtClean="0">
                <a:latin typeface="Calibri"/>
                <a:cs typeface="Calibri"/>
              </a:rPr>
              <a:t>nometer scale</a:t>
            </a:r>
            <a:endParaRPr kumimoji="0" lang="en-US" sz="24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8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EEECE1"/>
                </a:solidFill>
                <a:cs typeface="Calibri"/>
              </a:rPr>
              <a:t>II. </a:t>
            </a:r>
            <a:r>
              <a:rPr lang="en-US" sz="2200" b="1" baseline="30000" dirty="0" smtClean="0">
                <a:solidFill>
                  <a:srgbClr val="EEECE1"/>
                </a:solidFill>
                <a:cs typeface="Calibri"/>
              </a:rPr>
              <a:t>4</a:t>
            </a:r>
            <a:r>
              <a:rPr lang="en-US" sz="2200" b="1" dirty="0" smtClean="0">
                <a:solidFill>
                  <a:srgbClr val="EEECE1"/>
                </a:solidFill>
                <a:cs typeface="Calibri"/>
              </a:rPr>
              <a:t>He production</a:t>
            </a:r>
            <a:endParaRPr lang="en-US" sz="2200" b="1" dirty="0">
              <a:solidFill>
                <a:srgbClr val="EEECE1"/>
              </a:solidFill>
              <a:cs typeface="Calibri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45418" y="5894685"/>
            <a:ext cx="8141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charset="2"/>
              <a:buChar char="Ø"/>
            </a:pPr>
            <a:r>
              <a:rPr lang="en-US" sz="2400" b="1" dirty="0" err="1" smtClean="0">
                <a:solidFill>
                  <a:srgbClr val="0000FF"/>
                </a:solidFill>
                <a:latin typeface="Calibri"/>
                <a:cs typeface="Calibri"/>
              </a:rPr>
              <a:t>eU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 (effective Uranium) = U + 0.24 </a:t>
            </a:r>
            <a:r>
              <a:rPr lang="en-US" sz="2400" b="1" dirty="0" err="1" smtClean="0">
                <a:solidFill>
                  <a:srgbClr val="0000FF"/>
                </a:solidFill>
                <a:latin typeface="Calibri"/>
                <a:cs typeface="Calibri"/>
              </a:rPr>
              <a:t>Th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 + 0.0005 </a:t>
            </a:r>
            <a:r>
              <a:rPr lang="en-US" sz="2400" b="1" dirty="0" err="1" smtClean="0">
                <a:solidFill>
                  <a:srgbClr val="0000FF"/>
                </a:solidFill>
                <a:latin typeface="Calibri"/>
                <a:cs typeface="Calibri"/>
              </a:rPr>
              <a:t>Sm</a:t>
            </a:r>
            <a:endParaRPr lang="en-US" sz="2400" b="1" dirty="0" smtClean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19263" y="1737019"/>
            <a:ext cx="1317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  <a:cs typeface="Calibri"/>
              </a:rPr>
              <a:t>From </a:t>
            </a:r>
            <a:r>
              <a:rPr lang="en-US" sz="2200" baseline="30000" dirty="0" smtClean="0">
                <a:latin typeface="Calibri"/>
                <a:cs typeface="Calibri"/>
              </a:rPr>
              <a:t>238</a:t>
            </a:r>
            <a:r>
              <a:rPr lang="en-US" sz="2200" dirty="0" smtClean="0">
                <a:latin typeface="Calibri"/>
                <a:cs typeface="Calibri"/>
              </a:rPr>
              <a:t>U </a:t>
            </a:r>
          </a:p>
          <a:p>
            <a:r>
              <a:rPr lang="en-US" sz="2200" dirty="0" smtClean="0">
                <a:latin typeface="Calibri"/>
                <a:cs typeface="Calibri"/>
              </a:rPr>
              <a:t>and </a:t>
            </a:r>
            <a:r>
              <a:rPr lang="en-US" sz="2200" baseline="30000" dirty="0" smtClean="0">
                <a:latin typeface="Calibri"/>
                <a:cs typeface="Calibri"/>
              </a:rPr>
              <a:t>235</a:t>
            </a:r>
            <a:r>
              <a:rPr lang="en-US" sz="2200" dirty="0" smtClean="0">
                <a:latin typeface="Calibri"/>
                <a:cs typeface="Calibri"/>
              </a:rPr>
              <a:t>U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111660" y="3072839"/>
            <a:ext cx="786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  <a:cs typeface="Calibri"/>
              </a:rPr>
              <a:t>From</a:t>
            </a:r>
          </a:p>
          <a:p>
            <a:r>
              <a:rPr lang="en-US" sz="2200" baseline="30000" dirty="0" smtClean="0">
                <a:latin typeface="Calibri"/>
                <a:cs typeface="Calibri"/>
              </a:rPr>
              <a:t>232</a:t>
            </a:r>
            <a:r>
              <a:rPr lang="en-US" sz="2200" dirty="0" smtClean="0">
                <a:latin typeface="Calibri"/>
                <a:cs typeface="Calibri"/>
              </a:rPr>
              <a:t>Th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111660" y="4320116"/>
            <a:ext cx="825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/>
                <a:cs typeface="Calibri"/>
              </a:rPr>
              <a:t>From</a:t>
            </a:r>
          </a:p>
          <a:p>
            <a:r>
              <a:rPr lang="en-US" sz="2200" baseline="30000" dirty="0" smtClean="0">
                <a:latin typeface="Calibri"/>
                <a:cs typeface="Calibri"/>
              </a:rPr>
              <a:t>147</a:t>
            </a:r>
            <a:r>
              <a:rPr lang="en-US" sz="2200" dirty="0" smtClean="0">
                <a:latin typeface="Calibri"/>
                <a:cs typeface="Calibri"/>
              </a:rPr>
              <a:t>Sm</a:t>
            </a:r>
            <a:endParaRPr lang="en-US" sz="2200" dirty="0">
              <a:latin typeface="Calibri"/>
              <a:cs typeface="Calibri"/>
            </a:endParaRPr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031164"/>
              </p:ext>
            </p:extLst>
          </p:nvPr>
        </p:nvGraphicFramePr>
        <p:xfrm>
          <a:off x="462563" y="1015998"/>
          <a:ext cx="934437" cy="50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" name="…quation" r:id="rId3" imgW="444500" imgH="241300" progId="Equation.3">
                  <p:embed/>
                </p:oleObj>
              </mc:Choice>
              <mc:Fallback>
                <p:oleObj name="…quation" r:id="rId3" imgW="444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563" y="1015998"/>
                        <a:ext cx="934437" cy="507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46280"/>
              </p:ext>
            </p:extLst>
          </p:nvPr>
        </p:nvGraphicFramePr>
        <p:xfrm>
          <a:off x="655475" y="1603694"/>
          <a:ext cx="6300777" cy="907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" name="…quation" r:id="rId5" imgW="2997200" imgH="431800" progId="Equation.3">
                  <p:embed/>
                </p:oleObj>
              </mc:Choice>
              <mc:Fallback>
                <p:oleObj name="…quation" r:id="rId5" imgW="299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5475" y="1603694"/>
                        <a:ext cx="6300777" cy="907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9782"/>
              </p:ext>
            </p:extLst>
          </p:nvPr>
        </p:nvGraphicFramePr>
        <p:xfrm>
          <a:off x="2489026" y="3132138"/>
          <a:ext cx="2909887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" name="…quation" r:id="rId7" imgW="1384300" imgH="317500" progId="Equation.3">
                  <p:embed/>
                </p:oleObj>
              </mc:Choice>
              <mc:Fallback>
                <p:oleObj name="…quation" r:id="rId7" imgW="13843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9026" y="3132138"/>
                        <a:ext cx="2909887" cy="66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073090"/>
              </p:ext>
            </p:extLst>
          </p:nvPr>
        </p:nvGraphicFramePr>
        <p:xfrm>
          <a:off x="3320139" y="4390672"/>
          <a:ext cx="405923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" name="…quation" r:id="rId9" imgW="1930400" imgH="317500" progId="Equation.3">
                  <p:embed/>
                </p:oleObj>
              </mc:Choice>
              <mc:Fallback>
                <p:oleObj name="…quation" r:id="rId9" imgW="19304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20139" y="4390672"/>
                        <a:ext cx="405923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07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931332"/>
            <a:ext cx="547116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University of Paris Notre Dame (Sorbonne) was born in 1150 (2</a:t>
            </a:r>
            <a:r>
              <a:rPr lang="en-US" sz="2200" baseline="30000" dirty="0" smtClean="0">
                <a:latin typeface="Calibri"/>
                <a:ea typeface="ＭＳ Ｐゴシック" pitchFamily="12" charset="-128"/>
                <a:cs typeface="Calibri"/>
              </a:rPr>
              <a:t>nd</a:t>
            </a: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 university in Europe)</a:t>
            </a:r>
            <a:endParaRPr lang="en-US" sz="2200" dirty="0">
              <a:latin typeface="Calibri"/>
              <a:ea typeface="ＭＳ Ｐゴシック" pitchFamily="12" charset="-128"/>
              <a:cs typeface="Calibri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=&gt; Introduced several academic standards such as doctoral degrees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b="1" dirty="0" smtClean="0">
                <a:solidFill>
                  <a:schemeClr val="bg1"/>
                </a:solidFill>
                <a:cs typeface="Calibri"/>
              </a:rPr>
              <a:t>Paris universities</a:t>
            </a:r>
            <a:endParaRPr lang="fr-FR" sz="2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2" name="Image 1" descr="europ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6" r="23272"/>
          <a:stretch/>
        </p:blipFill>
        <p:spPr>
          <a:xfrm>
            <a:off x="5981354" y="50800"/>
            <a:ext cx="3035646" cy="35589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02500" y="1638300"/>
            <a:ext cx="165100" cy="165100"/>
          </a:xfrm>
          <a:prstGeom prst="rect">
            <a:avLst/>
          </a:prstGeom>
          <a:noFill/>
          <a:ln w="28575" cmpd="sng">
            <a:solidFill>
              <a:srgbClr val="3BD5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6"/>
          <p:cNvCxnSpPr>
            <a:stCxn id="5" idx="1"/>
          </p:cNvCxnSpPr>
          <p:nvPr/>
        </p:nvCxnSpPr>
        <p:spPr>
          <a:xfrm flipH="1">
            <a:off x="5321300" y="1720850"/>
            <a:ext cx="1981200" cy="1888936"/>
          </a:xfrm>
          <a:prstGeom prst="line">
            <a:avLst/>
          </a:prstGeom>
          <a:ln>
            <a:solidFill>
              <a:srgbClr val="3BD5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467600" y="1720850"/>
            <a:ext cx="1549400" cy="1900168"/>
          </a:xfrm>
          <a:prstGeom prst="line">
            <a:avLst/>
          </a:prstGeom>
          <a:ln>
            <a:solidFill>
              <a:srgbClr val="3BD5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Chapelle-nuit-02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5"/>
          <a:stretch/>
        </p:blipFill>
        <p:spPr>
          <a:xfrm>
            <a:off x="6669085" y="3559068"/>
            <a:ext cx="2347915" cy="3162407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420" y="3226894"/>
            <a:ext cx="2595880" cy="2907385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520" y="3559068"/>
            <a:ext cx="1986280" cy="31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08566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EEECE1"/>
                </a:solidFill>
                <a:cs typeface="Calibri"/>
              </a:rPr>
              <a:t>II. Diffusion </a:t>
            </a:r>
            <a:r>
              <a:rPr lang="en-US" sz="2200" b="1" dirty="0">
                <a:solidFill>
                  <a:srgbClr val="EEECE1"/>
                </a:solidFill>
                <a:cs typeface="Calibri"/>
              </a:rPr>
              <a:t>in minerals : </a:t>
            </a:r>
            <a:r>
              <a:rPr lang="en-US" sz="2200" b="1" dirty="0" smtClean="0">
                <a:solidFill>
                  <a:srgbClr val="EEECE1"/>
                </a:solidFill>
                <a:cs typeface="Calibri"/>
              </a:rPr>
              <a:t>microscopic or macroscopic point of view</a:t>
            </a:r>
            <a:endParaRPr lang="en-US" sz="2200" b="1" dirty="0">
              <a:solidFill>
                <a:srgbClr val="EEECE1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66304" y="774700"/>
            <a:ext cx="842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Diffusion is a microscopic (atomic) process that can be seen 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253067" y="1348499"/>
            <a:ext cx="2550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Microscopic level :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Image 1" descr="InsersionDiffusionApatite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425"/>
          <a:stretch/>
        </p:blipFill>
        <p:spPr>
          <a:xfrm>
            <a:off x="228600" y="2531345"/>
            <a:ext cx="4199467" cy="278382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323528" y="1839946"/>
            <a:ext cx="53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803314" y="6337300"/>
            <a:ext cx="202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Djimbi et al. (2015)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04328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08566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EEECE1"/>
                </a:solidFill>
                <a:cs typeface="Calibri"/>
              </a:rPr>
              <a:t>II. Diffusion in minerals : </a:t>
            </a:r>
            <a:r>
              <a:rPr lang="en-US" sz="2200" b="1" dirty="0" smtClean="0">
                <a:solidFill>
                  <a:srgbClr val="EEECE1"/>
                </a:solidFill>
                <a:cs typeface="Calibri"/>
              </a:rPr>
              <a:t>microscopic or macroscopic point of view</a:t>
            </a:r>
            <a:endParaRPr lang="en-US" sz="2200" b="1" dirty="0">
              <a:solidFill>
                <a:srgbClr val="EEECE1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66304" y="774700"/>
            <a:ext cx="842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Diffusion is a microscopic (atomic) process that can be seen :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532" y="2552945"/>
            <a:ext cx="4608512" cy="3456384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6785637" y="6009329"/>
            <a:ext cx="203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Balout</a:t>
            </a:r>
            <a:r>
              <a:rPr lang="fr-FR" i="1" dirty="0" smtClean="0"/>
              <a:t> et al. (2017)</a:t>
            </a:r>
            <a:endParaRPr lang="fr-FR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1253067" y="1348499"/>
            <a:ext cx="2550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Microscopic level :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803314" y="6337300"/>
            <a:ext cx="202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Djimbi et al. (2015)</a:t>
            </a:r>
            <a:endParaRPr lang="fr-FR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572000" y="1839946"/>
            <a:ext cx="53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3" name="Image 2" descr="Fig3_activation-energy-Cl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872"/>
            <a:ext cx="4572000" cy="422993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23528" y="1839946"/>
            <a:ext cx="53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D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08566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II. Diffusion in minerals :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microscopic or macroscopic point of view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613398" y="2032000"/>
            <a:ext cx="393700" cy="393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66304" y="774700"/>
            <a:ext cx="842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Diffusion is a microscopic (atomic) process that can be seen :</a:t>
            </a:r>
          </a:p>
        </p:txBody>
      </p:sp>
      <p:pic>
        <p:nvPicPr>
          <p:cNvPr id="3" name="Image 2" descr="Diffusion3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52" y="1205588"/>
            <a:ext cx="3991526" cy="496904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12832" y="6372338"/>
            <a:ext cx="242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Gautheron et al. (2012)</a:t>
            </a:r>
            <a:endParaRPr lang="fr-FR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80508" y="1348499"/>
            <a:ext cx="2626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Macroscopic level :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006227"/>
              </p:ext>
            </p:extLst>
          </p:nvPr>
        </p:nvGraphicFramePr>
        <p:xfrm>
          <a:off x="765427" y="4323800"/>
          <a:ext cx="3383240" cy="897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712" name="…quation" r:id="rId5" imgW="1676400" imgH="444500" progId="Equation.3">
                  <p:embed/>
                </p:oleObj>
              </mc:Choice>
              <mc:Fallback>
                <p:oleObj name="…quation" r:id="rId5" imgW="1676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427" y="4323800"/>
                        <a:ext cx="3383240" cy="897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228600" y="2733906"/>
            <a:ext cx="39200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²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Random diffusion can be described at macroscopic level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using Fick’s law:</a:t>
            </a:r>
          </a:p>
        </p:txBody>
      </p:sp>
    </p:spTree>
    <p:extLst>
      <p:ext uri="{BB962C8B-B14F-4D97-AF65-F5344CB8AC3E}">
        <p14:creationId xmlns:p14="http://schemas.microsoft.com/office/powerpoint/2010/main" val="340154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II. Diffusion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coefficient 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in minerals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613398" y="2032000"/>
            <a:ext cx="393700" cy="393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66304" y="774700"/>
            <a:ext cx="842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At first order, diffusion coefficient, D, follows the Arrhenius law: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449538" y="5576359"/>
            <a:ext cx="158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err="1" smtClean="0"/>
              <a:t>Reiners</a:t>
            </a:r>
            <a:r>
              <a:rPr lang="fr-FR" i="1" dirty="0" smtClean="0"/>
              <a:t> (2009)</a:t>
            </a:r>
            <a:endParaRPr lang="fr-FR" i="1" dirty="0"/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579771"/>
              </p:ext>
            </p:extLst>
          </p:nvPr>
        </p:nvGraphicFramePr>
        <p:xfrm>
          <a:off x="781059" y="3177953"/>
          <a:ext cx="3130018" cy="1133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36" name="…quation" r:id="rId4" imgW="1193800" imgH="431800" progId="Equation.3">
                  <p:embed/>
                </p:oleObj>
              </mc:Choice>
              <mc:Fallback>
                <p:oleObj name="…quation" r:id="rId4" imgW="1193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9" y="3177953"/>
                        <a:ext cx="3130018" cy="1133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necteur droit avec flèche 14"/>
          <p:cNvCxnSpPr/>
          <p:nvPr/>
        </p:nvCxnSpPr>
        <p:spPr>
          <a:xfrm flipH="1">
            <a:off x="1801291" y="2426719"/>
            <a:ext cx="752093" cy="579534"/>
          </a:xfrm>
          <a:prstGeom prst="straightConnector1">
            <a:avLst/>
          </a:prstGeom>
          <a:ln w="47625" cmpd="sng">
            <a:solidFill>
              <a:srgbClr val="0000FF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81059" y="3815232"/>
            <a:ext cx="1369483" cy="547322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1801291" y="4610028"/>
            <a:ext cx="226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Different size (a) domains</a:t>
            </a:r>
            <a:endParaRPr lang="en-US" sz="2200" dirty="0">
              <a:solidFill>
                <a:srgbClr val="FF0000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 flipV="1">
            <a:off x="1238617" y="4492672"/>
            <a:ext cx="691792" cy="719001"/>
          </a:xfrm>
          <a:prstGeom prst="straightConnector1">
            <a:avLst/>
          </a:prstGeom>
          <a:ln w="47625" cmpd="sng">
            <a:solidFill>
              <a:srgbClr val="FF0000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2553384" y="2041998"/>
            <a:ext cx="151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FF"/>
                </a:solidFill>
              </a:rPr>
              <a:t>One unique D</a:t>
            </a:r>
            <a:r>
              <a:rPr lang="en-US" sz="2200" baseline="-25000" dirty="0" smtClean="0">
                <a:solidFill>
                  <a:srgbClr val="0000FF"/>
                </a:solidFill>
              </a:rPr>
              <a:t>0</a:t>
            </a:r>
            <a:r>
              <a:rPr lang="en-US" sz="2200" dirty="0" smtClean="0">
                <a:solidFill>
                  <a:srgbClr val="0000FF"/>
                </a:solidFill>
              </a:rPr>
              <a:t> and </a:t>
            </a:r>
            <a:r>
              <a:rPr lang="en-US" sz="2200" dirty="0" err="1" smtClean="0">
                <a:solidFill>
                  <a:srgbClr val="0000FF"/>
                </a:solidFill>
              </a:rPr>
              <a:t>E</a:t>
            </a:r>
            <a:r>
              <a:rPr lang="en-US" sz="2200" baseline="-25000" dirty="0" err="1" smtClean="0">
                <a:solidFill>
                  <a:srgbClr val="0000FF"/>
                </a:solidFill>
              </a:rPr>
              <a:t>a</a:t>
            </a:r>
            <a:endParaRPr lang="en-US" sz="2200" baseline="-25000" dirty="0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33385" y="3177953"/>
            <a:ext cx="2377692" cy="547322"/>
          </a:xfrm>
          <a:prstGeom prst="rect">
            <a:avLst/>
          </a:prstGeom>
          <a:noFill/>
          <a:ln w="38100" cmpd="sng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FigArrenhius_ZHeAHe_Reiner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67" y="1579538"/>
            <a:ext cx="4228178" cy="38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5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45819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EEECE1"/>
                </a:solidFill>
                <a:latin typeface="Calibri"/>
                <a:cs typeface="Calibri"/>
              </a:rPr>
              <a:t>II. Diffusion in a simple system : one crystal</a:t>
            </a: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228600" y="3478754"/>
            <a:ext cx="27347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fr-FR" i="1" dirty="0" err="1" smtClean="0"/>
              <a:t>Ehlers</a:t>
            </a:r>
            <a:r>
              <a:rPr lang="fr-FR" i="1" dirty="0" smtClean="0"/>
              <a:t> and </a:t>
            </a:r>
            <a:r>
              <a:rPr lang="fr-FR" i="1" dirty="0" err="1" smtClean="0"/>
              <a:t>Farley</a:t>
            </a:r>
            <a:r>
              <a:rPr lang="fr-FR" i="1" dirty="0" smtClean="0"/>
              <a:t> (2003)</a:t>
            </a:r>
          </a:p>
        </p:txBody>
      </p:sp>
      <p:pic>
        <p:nvPicPr>
          <p:cNvPr id="14" name="Picture 5" descr="good vs bad grai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00" y="874713"/>
            <a:ext cx="3285824" cy="23840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ZoneTexte 1"/>
          <p:cNvSpPr txBox="1"/>
          <p:nvPr/>
        </p:nvSpPr>
        <p:spPr>
          <a:xfrm>
            <a:off x="597234" y="2740779"/>
            <a:ext cx="1688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100 </a:t>
            </a:r>
            <a:r>
              <a:rPr lang="fr-FR" sz="1600" dirty="0" smtClean="0">
                <a:latin typeface="Symbol" charset="2"/>
                <a:cs typeface="Symbol" charset="2"/>
              </a:rPr>
              <a:t>m</a:t>
            </a:r>
            <a:r>
              <a:rPr lang="fr-FR" sz="1600" dirty="0" smtClean="0"/>
              <a:t>m</a:t>
            </a:r>
            <a:endParaRPr lang="fr-FR" sz="1600" dirty="0"/>
          </a:p>
        </p:txBody>
      </p:sp>
      <p:cxnSp>
        <p:nvCxnSpPr>
          <p:cNvPr id="4" name="Connecteur droit 3"/>
          <p:cNvCxnSpPr/>
          <p:nvPr/>
        </p:nvCxnSpPr>
        <p:spPr>
          <a:xfrm>
            <a:off x="914400" y="3093620"/>
            <a:ext cx="12400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Farley 200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5" t="3933" r="21144" b="64562"/>
          <a:stretch/>
        </p:blipFill>
        <p:spPr>
          <a:xfrm>
            <a:off x="3900624" y="874713"/>
            <a:ext cx="5243376" cy="3942974"/>
          </a:xfrm>
          <a:prstGeom prst="rect">
            <a:avLst/>
          </a:prstGeom>
        </p:spPr>
      </p:pic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812800" y="4983585"/>
            <a:ext cx="7268542" cy="1372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charset="2"/>
              <a:buChar char="Ø"/>
              <a:defRPr/>
            </a:pPr>
            <a:r>
              <a:rPr lang="en-US" sz="2400" dirty="0" smtClean="0">
                <a:cs typeface="Calibri"/>
              </a:rPr>
              <a:t>The grain volume is the diffusion domain</a:t>
            </a:r>
            <a:endParaRPr lang="en-US" sz="2400" dirty="0">
              <a:cs typeface="Calibri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charset="2"/>
              <a:buChar char="Ø"/>
              <a:defRPr/>
            </a:pPr>
            <a:r>
              <a:rPr lang="en-US" sz="2400" dirty="0" smtClean="0">
                <a:cs typeface="Calibri"/>
              </a:rPr>
              <a:t>One crystal size (a)</a:t>
            </a:r>
            <a:endParaRPr lang="en-US" sz="2400" dirty="0">
              <a:cs typeface="Calibri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charset="2"/>
              <a:buChar char="Ø"/>
              <a:defRPr/>
            </a:pPr>
            <a:r>
              <a:rPr lang="en-US" sz="2400" b="1" dirty="0" smtClean="0">
                <a:cs typeface="Calibri"/>
              </a:rPr>
              <a:t>Similar D</a:t>
            </a:r>
            <a:r>
              <a:rPr lang="en-US" sz="2400" b="1" baseline="-25000" dirty="0" smtClean="0">
                <a:cs typeface="Calibri"/>
              </a:rPr>
              <a:t>0</a:t>
            </a:r>
            <a:r>
              <a:rPr lang="en-US" sz="2400" b="1" dirty="0" smtClean="0">
                <a:cs typeface="Calibri"/>
              </a:rPr>
              <a:t> and </a:t>
            </a:r>
            <a:r>
              <a:rPr lang="en-US" sz="2400" b="1" dirty="0" err="1" smtClean="0">
                <a:cs typeface="Calibri"/>
              </a:rPr>
              <a:t>E</a:t>
            </a:r>
            <a:r>
              <a:rPr lang="en-US" sz="2400" b="1" baseline="-25000" dirty="0" err="1" smtClean="0">
                <a:cs typeface="Calibri"/>
              </a:rPr>
              <a:t>a</a:t>
            </a:r>
            <a:r>
              <a:rPr lang="en-US" sz="2400" b="1" dirty="0" smtClean="0">
                <a:cs typeface="Calibri"/>
              </a:rPr>
              <a:t> for all the grain size 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charset="2"/>
              <a:buChar char="Ø"/>
              <a:defRPr/>
            </a:pPr>
            <a:endParaRPr lang="en-US" sz="2400" dirty="0" smtClean="0">
              <a:cs typeface="Calibri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6588224" y="692696"/>
            <a:ext cx="23706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fr-FR" i="1" dirty="0" err="1" smtClean="0"/>
              <a:t>Farley</a:t>
            </a:r>
            <a:r>
              <a:rPr lang="fr-FR" i="1" dirty="0" smtClean="0"/>
              <a:t> (2000)</a:t>
            </a:r>
          </a:p>
        </p:txBody>
      </p:sp>
    </p:spTree>
    <p:extLst>
      <p:ext uri="{BB962C8B-B14F-4D97-AF65-F5344CB8AC3E}">
        <p14:creationId xmlns:p14="http://schemas.microsoft.com/office/powerpoint/2010/main" val="31695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45819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chemeClr val="bg1"/>
                </a:solidFill>
                <a:latin typeface="Calibri"/>
                <a:cs typeface="Calibri"/>
              </a:rPr>
              <a:t>II. Diffusion in a complex system : polycrystalline structure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012175" y="4707360"/>
            <a:ext cx="3843867" cy="1820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charset="2"/>
              <a:buChar char="Ø"/>
              <a:defRPr/>
            </a:pPr>
            <a:r>
              <a:rPr lang="en-US" sz="2400" dirty="0" smtClean="0">
                <a:cs typeface="Calibri"/>
              </a:rPr>
              <a:t>Different crystal sizes (a)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charset="2"/>
              <a:buChar char="Ø"/>
              <a:defRPr/>
            </a:pPr>
            <a:endParaRPr lang="en-US" sz="2400" dirty="0">
              <a:cs typeface="Calibri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charset="2"/>
              <a:buChar char="Ø"/>
              <a:defRPr/>
            </a:pPr>
            <a:r>
              <a:rPr lang="en-US" sz="2400" b="1" dirty="0" smtClean="0">
                <a:cs typeface="Calibri"/>
              </a:rPr>
              <a:t>Difficulty to determine D</a:t>
            </a:r>
            <a:r>
              <a:rPr lang="en-US" sz="2400" b="1" baseline="-25000" dirty="0" smtClean="0">
                <a:cs typeface="Calibri"/>
              </a:rPr>
              <a:t>0</a:t>
            </a:r>
            <a:r>
              <a:rPr lang="en-US" sz="2400" b="1" dirty="0" smtClean="0">
                <a:cs typeface="Calibri"/>
              </a:rPr>
              <a:t> and </a:t>
            </a:r>
            <a:r>
              <a:rPr lang="en-US" sz="2400" b="1" dirty="0" err="1" smtClean="0">
                <a:cs typeface="Calibri"/>
              </a:rPr>
              <a:t>E</a:t>
            </a:r>
            <a:r>
              <a:rPr lang="en-US" sz="2400" b="1" baseline="-25000" dirty="0" err="1" smtClean="0">
                <a:cs typeface="Calibri"/>
              </a:rPr>
              <a:t>a</a:t>
            </a:r>
            <a:endParaRPr lang="en-US" sz="2400" b="1" baseline="-25000" dirty="0" smtClean="0">
              <a:cs typeface="Calibri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169333" y="6188554"/>
            <a:ext cx="436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fr-FR" i="1" dirty="0" err="1" smtClean="0"/>
              <a:t>Farley</a:t>
            </a:r>
            <a:r>
              <a:rPr lang="fr-FR" i="1" dirty="0" smtClean="0"/>
              <a:t> and </a:t>
            </a:r>
            <a:r>
              <a:rPr lang="fr-FR" i="1" dirty="0" err="1" smtClean="0"/>
              <a:t>Flowers</a:t>
            </a:r>
            <a:r>
              <a:rPr lang="fr-FR" i="1" dirty="0" smtClean="0"/>
              <a:t> (2012)</a:t>
            </a:r>
          </a:p>
          <a:p>
            <a:r>
              <a:rPr lang="fr-FR" i="1" dirty="0" smtClean="0"/>
              <a:t>Allard et </a:t>
            </a:r>
            <a:r>
              <a:rPr lang="fr-FR" i="1" dirty="0"/>
              <a:t>al</a:t>
            </a:r>
            <a:r>
              <a:rPr lang="fr-FR" i="1" dirty="0" smtClean="0"/>
              <a:t>. (</a:t>
            </a:r>
            <a:r>
              <a:rPr lang="fr-FR" i="1" dirty="0" err="1" smtClean="0"/>
              <a:t>Submitted</a:t>
            </a:r>
            <a:r>
              <a:rPr lang="fr-FR" i="1" dirty="0" smtClean="0"/>
              <a:t>)</a:t>
            </a:r>
            <a:endParaRPr lang="fr-FR" i="1" dirty="0"/>
          </a:p>
        </p:txBody>
      </p:sp>
      <p:pic>
        <p:nvPicPr>
          <p:cNvPr id="26" name="Image 25" descr="FarleyFlowers2012_Hematite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76" t="29259" r="6013" b="48149"/>
          <a:stretch/>
        </p:blipFill>
        <p:spPr>
          <a:xfrm>
            <a:off x="260343" y="2887277"/>
            <a:ext cx="4701033" cy="3162826"/>
          </a:xfrm>
          <a:prstGeom prst="rect">
            <a:avLst/>
          </a:prstGeom>
        </p:spPr>
      </p:pic>
      <p:grpSp>
        <p:nvGrpSpPr>
          <p:cNvPr id="27" name="Grouper 26"/>
          <p:cNvGrpSpPr/>
          <p:nvPr/>
        </p:nvGrpSpPr>
        <p:grpSpPr>
          <a:xfrm>
            <a:off x="200063" y="604956"/>
            <a:ext cx="6166870" cy="2249956"/>
            <a:chOff x="97690" y="4677936"/>
            <a:chExt cx="4934334" cy="1607389"/>
          </a:xfrm>
        </p:grpSpPr>
        <p:sp>
          <p:nvSpPr>
            <p:cNvPr id="28" name="Rectangle 27"/>
            <p:cNvSpPr/>
            <p:nvPr/>
          </p:nvSpPr>
          <p:spPr>
            <a:xfrm>
              <a:off x="97690" y="4677936"/>
              <a:ext cx="4934334" cy="1607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70" b="50000"/>
            <a:stretch/>
          </p:blipFill>
          <p:spPr>
            <a:xfrm>
              <a:off x="154695" y="4729836"/>
              <a:ext cx="3178931" cy="139296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58572" y="4729836"/>
              <a:ext cx="1575762" cy="1377659"/>
            </a:xfrm>
            <a:prstGeom prst="rect">
              <a:avLst/>
            </a:prstGeom>
          </p:spPr>
        </p:pic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5012175" y="3033812"/>
            <a:ext cx="3843867" cy="1398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charset="2"/>
              <a:buChar char="Ø"/>
              <a:defRPr/>
            </a:pPr>
            <a:r>
              <a:rPr lang="en-US" sz="2400" dirty="0" smtClean="0">
                <a:cs typeface="Calibri"/>
              </a:rPr>
              <a:t>Polycrystalline structure in iron oxide crystals (hematite and goethite)</a:t>
            </a:r>
          </a:p>
        </p:txBody>
      </p:sp>
    </p:spTree>
    <p:extLst>
      <p:ext uri="{BB962C8B-B14F-4D97-AF65-F5344CB8AC3E}">
        <p14:creationId xmlns:p14="http://schemas.microsoft.com/office/powerpoint/2010/main" val="338145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7264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II. Diffusion 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in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a complex 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system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: </a:t>
            </a:r>
            <a:r>
              <a:rPr lang="fr-FR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fast</a:t>
            </a:r>
            <a:r>
              <a:rPr lang="fr-FR" sz="2200" b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paths</a:t>
            </a:r>
            <a:endParaRPr lang="fr-FR" sz="2200" b="1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88900" y="6127639"/>
            <a:ext cx="4331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Copeland et al. (2007); </a:t>
            </a:r>
          </a:p>
          <a:p>
            <a:r>
              <a:rPr lang="fr-FR" i="1" dirty="0" smtClean="0"/>
              <a:t>Lovera et al. (1989, 1991</a:t>
            </a:r>
            <a:r>
              <a:rPr lang="fr-FR" i="1" dirty="0"/>
              <a:t>); Cros et al. (2014</a:t>
            </a:r>
            <a:r>
              <a:rPr lang="fr-FR" i="1" dirty="0" smtClean="0"/>
              <a:t>)</a:t>
            </a:r>
          </a:p>
        </p:txBody>
      </p:sp>
      <p:pic>
        <p:nvPicPr>
          <p:cNvPr id="2" name="Image 1" descr="Copelandetal2007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3" t="6949" r="18944" b="69871"/>
          <a:stretch/>
        </p:blipFill>
        <p:spPr>
          <a:xfrm>
            <a:off x="0" y="1092200"/>
            <a:ext cx="3712828" cy="3747911"/>
          </a:xfrm>
          <a:prstGeom prst="rect">
            <a:avLst/>
          </a:prstGeom>
        </p:spPr>
      </p:pic>
      <p:pic>
        <p:nvPicPr>
          <p:cNvPr id="10" name="Image 9" descr="Fig1_PlanchePhotos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30" y="1092200"/>
            <a:ext cx="4916869" cy="330835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344333" y="5007262"/>
            <a:ext cx="5503333" cy="1075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400" dirty="0" smtClean="0">
                <a:latin typeface="Calibri"/>
                <a:cs typeface="Calibri"/>
              </a:rPr>
              <a:t>Breccia and fault filling calcite samples from the </a:t>
            </a:r>
            <a:r>
              <a:rPr lang="en-US" sz="2400" b="1" dirty="0" smtClean="0">
                <a:latin typeface="Calibri"/>
                <a:cs typeface="Calibri"/>
              </a:rPr>
              <a:t>Eocene/Oligocene </a:t>
            </a:r>
            <a:r>
              <a:rPr lang="en-US" sz="2400" b="1" dirty="0" err="1" smtClean="0">
                <a:latin typeface="Calibri"/>
                <a:cs typeface="Calibri"/>
              </a:rPr>
              <a:t>Gondrecourt</a:t>
            </a:r>
            <a:r>
              <a:rPr lang="en-US" sz="2400" b="1" dirty="0" smtClean="0">
                <a:latin typeface="Calibri"/>
                <a:cs typeface="Calibri"/>
              </a:rPr>
              <a:t> </a:t>
            </a:r>
            <a:r>
              <a:rPr lang="en-US" sz="2400" b="1" dirty="0" err="1" smtClean="0">
                <a:latin typeface="Calibri"/>
                <a:cs typeface="Calibri"/>
              </a:rPr>
              <a:t>graben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49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915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II. 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Diffusion in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a complex 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system : </a:t>
            </a:r>
            <a:r>
              <a:rPr lang="fr-FR" sz="2200" b="1" dirty="0" smtClean="0">
                <a:solidFill>
                  <a:srgbClr val="FFFFFF"/>
                </a:solidFill>
                <a:latin typeface="Calibri"/>
                <a:cs typeface="Calibri"/>
              </a:rPr>
              <a:t>use of a MDD model.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7" name="Image 6" descr="Fig6_DiffMDD_B4a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33" y="912988"/>
            <a:ext cx="6787667" cy="336608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28600" y="6429087"/>
            <a:ext cx="793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Lovera et al. (1989</a:t>
            </a:r>
            <a:r>
              <a:rPr lang="fr-FR" i="1" dirty="0"/>
              <a:t>;</a:t>
            </a:r>
            <a:r>
              <a:rPr lang="fr-FR" i="1" dirty="0" smtClean="0"/>
              <a:t> 1991); Gautheron and </a:t>
            </a:r>
            <a:r>
              <a:rPr lang="fr-FR" i="1" dirty="0" err="1" smtClean="0"/>
              <a:t>Tassan-Got</a:t>
            </a:r>
            <a:r>
              <a:rPr lang="fr-FR" i="1" dirty="0" smtClean="0"/>
              <a:t> (2010); </a:t>
            </a:r>
            <a:r>
              <a:rPr lang="fr-FR" i="1" dirty="0"/>
              <a:t>Cros et al</a:t>
            </a:r>
            <a:r>
              <a:rPr lang="fr-FR" i="1" dirty="0" smtClean="0"/>
              <a:t>. (2014)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596900" y="5123765"/>
            <a:ext cx="8255000" cy="629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20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3" name="Image 12" descr="MDD_Baxter2010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4329871"/>
            <a:ext cx="3101391" cy="2077279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784600" y="4700939"/>
            <a:ext cx="5283200" cy="1141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20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</a:rPr>
              <a:t>Helium </a:t>
            </a:r>
            <a:r>
              <a:rPr lang="en-US" sz="2200" dirty="0" smtClean="0">
                <a:latin typeface="Calibri"/>
                <a:cs typeface="Calibri"/>
              </a:rPr>
              <a:t>diffusion data in calcite can be reproduced using a MDD model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200" dirty="0" smtClean="0">
                <a:latin typeface="Calibri"/>
                <a:cs typeface="Calibri"/>
              </a:rPr>
              <a:t>Different domains (size)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26000" y="620688"/>
            <a:ext cx="3901356" cy="39640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816100" y="4355272"/>
            <a:ext cx="7251700" cy="2099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2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II. Diffusion in a complex system: 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some hypotheses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66304" y="5556622"/>
            <a:ext cx="266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Gautheron et al. (in </a:t>
            </a:r>
            <a:r>
              <a:rPr lang="fr-FR" i="1" dirty="0" err="1" smtClean="0"/>
              <a:t>prep</a:t>
            </a:r>
            <a:r>
              <a:rPr lang="fr-FR" i="1" dirty="0" smtClean="0"/>
              <a:t>.)</a:t>
            </a:r>
            <a:endParaRPr lang="fr-FR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266304" y="800556"/>
            <a:ext cx="842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latin typeface="Calibri"/>
                <a:cs typeface="Calibri"/>
              </a:rPr>
              <a:t>Different parameters can influence diffusivity in a crystal: 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" name="Image 1" descr="Fig8_Threemode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879600"/>
            <a:ext cx="8089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II. From diffusion coefficient to useable data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77526" y="6356350"/>
            <a:ext cx="249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Ehlers and Farley (2003)</a:t>
            </a:r>
            <a:endParaRPr lang="en-US" i="1" dirty="0"/>
          </a:p>
        </p:txBody>
      </p:sp>
      <p:grpSp>
        <p:nvGrpSpPr>
          <p:cNvPr id="9" name="Grouper 8"/>
          <p:cNvGrpSpPr/>
          <p:nvPr/>
        </p:nvGrpSpPr>
        <p:grpSpPr>
          <a:xfrm>
            <a:off x="4501444" y="3403013"/>
            <a:ext cx="4642556" cy="2953337"/>
            <a:chOff x="4501444" y="3403013"/>
            <a:chExt cx="4642556" cy="2953337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1444" y="3403013"/>
              <a:ext cx="4642556" cy="295333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713111" y="4487333"/>
              <a:ext cx="987778" cy="3104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25444" y="4049889"/>
              <a:ext cx="614454" cy="193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266304" y="800556"/>
            <a:ext cx="8420496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b="1" dirty="0" smtClean="0">
                <a:latin typeface="Calibri"/>
                <a:cs typeface="Calibri"/>
              </a:rPr>
              <a:t>He retention in crystal depends on:</a:t>
            </a:r>
          </a:p>
          <a:p>
            <a:pPr marL="342900" indent="-342900" algn="just">
              <a:buFont typeface="Wingdings" charset="2"/>
              <a:buChar char="Ø"/>
            </a:pPr>
            <a:endParaRPr lang="en-US" sz="2400" b="1" dirty="0" smtClean="0">
              <a:latin typeface="Calibri"/>
              <a:cs typeface="Calibri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Grain size (a)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Diffusion coefficient (D</a:t>
            </a:r>
            <a:r>
              <a:rPr lang="en-US" sz="2400" baseline="-25000" dirty="0" smtClean="0">
                <a:latin typeface="Calibri"/>
                <a:cs typeface="Calibri"/>
              </a:rPr>
              <a:t>0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err="1" smtClean="0">
                <a:latin typeface="Calibri"/>
                <a:cs typeface="Calibri"/>
              </a:rPr>
              <a:t>E</a:t>
            </a:r>
            <a:r>
              <a:rPr lang="en-US" sz="2400" baseline="-25000" dirty="0" err="1" smtClean="0">
                <a:latin typeface="Calibri"/>
                <a:cs typeface="Calibri"/>
              </a:rPr>
              <a:t>a</a:t>
            </a:r>
            <a:r>
              <a:rPr lang="en-US" sz="2400" dirty="0" smtClean="0">
                <a:latin typeface="Calibri"/>
                <a:cs typeface="Calibri"/>
              </a:rPr>
              <a:t>)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Thermal history (T-t)</a:t>
            </a:r>
            <a:endParaRPr lang="en-US" sz="2400" dirty="0">
              <a:latin typeface="Calibri"/>
              <a:cs typeface="Calibri"/>
            </a:endParaRPr>
          </a:p>
          <a:p>
            <a:pPr marL="800100" lvl="1" indent="-342900" algn="just">
              <a:buFont typeface="Wingdings" charset="2"/>
              <a:buChar char="Ø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 algn="just">
              <a:buFont typeface="Wingdings" charset="2"/>
              <a:buChar char="Ø"/>
            </a:pPr>
            <a:r>
              <a:rPr lang="en-US" sz="2400" b="1" dirty="0" smtClean="0">
                <a:cs typeface="Calibri"/>
              </a:rPr>
              <a:t>Need to get useable values such as of:</a:t>
            </a:r>
          </a:p>
          <a:p>
            <a:pPr marL="342900" indent="-342900" algn="just">
              <a:buFont typeface="Wingdings" charset="2"/>
              <a:buChar char="Ø"/>
            </a:pPr>
            <a:endParaRPr lang="en-US" sz="2400" dirty="0" smtClean="0">
              <a:cs typeface="Calibri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cs typeface="Calibri"/>
              </a:rPr>
              <a:t>Closure temperature (</a:t>
            </a:r>
            <a:r>
              <a:rPr lang="en-US" sz="2400" dirty="0" err="1" smtClean="0">
                <a:cs typeface="Calibri"/>
              </a:rPr>
              <a:t>Tc</a:t>
            </a:r>
            <a:r>
              <a:rPr lang="en-US" sz="2400" dirty="0" smtClean="0">
                <a:cs typeface="Calibri"/>
              </a:rPr>
              <a:t>)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cs typeface="Calibri"/>
              </a:rPr>
              <a:t>He Partial Retention Zone (He-PRZ)</a:t>
            </a:r>
            <a:endParaRPr lang="en-US" sz="2400" dirty="0">
              <a:cs typeface="Calibri"/>
            </a:endParaRPr>
          </a:p>
          <a:p>
            <a:pPr marL="800100" lvl="1" indent="-342900" algn="just">
              <a:buFont typeface="Wingdings" charset="2"/>
              <a:buChar char="Ø"/>
            </a:pPr>
            <a:endParaRPr lang="en-US" sz="24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57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8600" y="931332"/>
            <a:ext cx="54711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sz="2200" b="1" dirty="0" smtClean="0">
                <a:latin typeface="Calibri"/>
                <a:ea typeface="ＭＳ Ｐゴシック" pitchFamily="12" charset="-128"/>
                <a:cs typeface="Calibri"/>
              </a:rPr>
              <a:t>After 1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968 </a:t>
            </a:r>
            <a:r>
              <a:rPr lang="en-US" sz="2400" dirty="0">
                <a:latin typeface="Calibri"/>
                <a:ea typeface="ＭＳ Ｐゴシック" pitchFamily="12" charset="-128"/>
                <a:cs typeface="Calibri"/>
              </a:rPr>
              <a:t>=&gt; 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15 </a:t>
            </a:r>
            <a:r>
              <a:rPr lang="en-US" sz="2400" dirty="0">
                <a:latin typeface="Calibri"/>
                <a:ea typeface="ＭＳ Ｐゴシック" pitchFamily="12" charset="-128"/>
                <a:cs typeface="Calibri"/>
              </a:rPr>
              <a:t>autonomous 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universities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Paris universities</a:t>
            </a:r>
            <a:endParaRPr lang="fr-FR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2" name="Image 1" descr="europ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6" r="23272"/>
          <a:stretch/>
        </p:blipFill>
        <p:spPr>
          <a:xfrm>
            <a:off x="5981354" y="50800"/>
            <a:ext cx="3035646" cy="3558986"/>
          </a:xfrm>
          <a:prstGeom prst="rect">
            <a:avLst/>
          </a:prstGeom>
        </p:spPr>
      </p:pic>
      <p:pic>
        <p:nvPicPr>
          <p:cNvPr id="3" name="Image 2" descr="pari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3621018"/>
            <a:ext cx="3695700" cy="32369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02500" y="1638300"/>
            <a:ext cx="165100" cy="165100"/>
          </a:xfrm>
          <a:prstGeom prst="rect">
            <a:avLst/>
          </a:prstGeom>
          <a:noFill/>
          <a:ln w="28575" cmpd="sng">
            <a:solidFill>
              <a:srgbClr val="3BD5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92080" y="3621018"/>
            <a:ext cx="3724920" cy="3236982"/>
          </a:xfrm>
          <a:prstGeom prst="rect">
            <a:avLst/>
          </a:prstGeom>
          <a:noFill/>
          <a:ln w="57150" cmpd="sng">
            <a:solidFill>
              <a:srgbClr val="3BD5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6"/>
          <p:cNvCxnSpPr>
            <a:stCxn id="5" idx="1"/>
          </p:cNvCxnSpPr>
          <p:nvPr/>
        </p:nvCxnSpPr>
        <p:spPr>
          <a:xfrm flipH="1">
            <a:off x="5321300" y="1720850"/>
            <a:ext cx="1981200" cy="1888936"/>
          </a:xfrm>
          <a:prstGeom prst="line">
            <a:avLst/>
          </a:prstGeom>
          <a:ln>
            <a:solidFill>
              <a:srgbClr val="3BD5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467600" y="1720850"/>
            <a:ext cx="1549400" cy="1900168"/>
          </a:xfrm>
          <a:prstGeom prst="line">
            <a:avLst/>
          </a:prstGeom>
          <a:ln>
            <a:solidFill>
              <a:srgbClr val="3BD5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28600" y="2723561"/>
            <a:ext cx="5063480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sz="2200" b="1" dirty="0" smtClean="0">
                <a:latin typeface="Calibri"/>
                <a:ea typeface="ＭＳ Ｐゴシック" pitchFamily="12" charset="-128"/>
                <a:cs typeface="Calibri"/>
              </a:rPr>
              <a:t>University </a:t>
            </a:r>
            <a:r>
              <a:rPr lang="en-US" sz="2200" b="1" u="sng" dirty="0" smtClean="0">
                <a:latin typeface="Calibri"/>
                <a:ea typeface="ＭＳ Ｐゴシック" pitchFamily="12" charset="-128"/>
                <a:cs typeface="Calibri"/>
              </a:rPr>
              <a:t>Paris </a:t>
            </a:r>
            <a:r>
              <a:rPr lang="en-US" sz="2200" b="1" u="sng" dirty="0" err="1" smtClean="0">
                <a:latin typeface="Calibri"/>
                <a:ea typeface="ＭＳ Ｐゴシック" pitchFamily="12" charset="-128"/>
                <a:cs typeface="Calibri"/>
              </a:rPr>
              <a:t>Sud</a:t>
            </a:r>
            <a:r>
              <a:rPr lang="en-US" sz="2200" b="1" u="sng" dirty="0" smtClean="0">
                <a:latin typeface="Calibri"/>
                <a:ea typeface="ＭＳ Ｐゴシック" pitchFamily="12" charset="-128"/>
                <a:cs typeface="Calibri"/>
              </a:rPr>
              <a:t> 11</a:t>
            </a:r>
            <a:r>
              <a:rPr lang="en-US" sz="2200" b="1" dirty="0" smtClean="0">
                <a:latin typeface="Calibri"/>
                <a:ea typeface="ＭＳ Ｐゴシック" pitchFamily="12" charset="-128"/>
                <a:cs typeface="Calibri"/>
              </a:rPr>
              <a:t> was born in 1955</a:t>
            </a:r>
          </a:p>
          <a:p>
            <a:pPr marL="342900" indent="-342900" algn="just" eaLnBrk="0" hangingPunct="0">
              <a:spcBef>
                <a:spcPct val="50000"/>
              </a:spcBef>
              <a:buFontTx/>
              <a:buChar char="-"/>
            </a:pP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30 000 students from 125 nationalities</a:t>
            </a:r>
          </a:p>
          <a:p>
            <a:pPr marL="342900" indent="-342900" algn="just" eaLnBrk="0" hangingPunct="0">
              <a:spcBef>
                <a:spcPct val="50000"/>
              </a:spcBef>
              <a:buFontTx/>
              <a:buChar char="-"/>
            </a:pP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2500 researchers (40 in the Earth Science department)</a:t>
            </a:r>
          </a:p>
          <a:p>
            <a:pPr marL="342900" indent="-342900" algn="just" eaLnBrk="0" hangingPunct="0">
              <a:spcBef>
                <a:spcPct val="50000"/>
              </a:spcBef>
              <a:buFontTx/>
              <a:buChar char="-"/>
            </a:pPr>
            <a:r>
              <a:rPr lang="en-US" sz="2200" dirty="0" err="1" smtClean="0">
                <a:latin typeface="Calibri"/>
                <a:cs typeface="Calibri"/>
              </a:rPr>
              <a:t>Pluridisciplinary</a:t>
            </a:r>
            <a:r>
              <a:rPr lang="en-US" sz="2200" dirty="0" smtClean="0">
                <a:latin typeface="Calibri"/>
                <a:cs typeface="Calibri"/>
              </a:rPr>
              <a:t> research</a:t>
            </a:r>
          </a:p>
        </p:txBody>
      </p:sp>
      <p:sp>
        <p:nvSpPr>
          <p:cNvPr id="15" name="Ellipse 14"/>
          <p:cNvSpPr/>
          <p:nvPr/>
        </p:nvSpPr>
        <p:spPr>
          <a:xfrm>
            <a:off x="7302500" y="5016496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7378700" y="5054596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7380312" y="5085184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6732240" y="4653136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7884368" y="5517232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7524328" y="4653136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7380312" y="5301208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6300192" y="558924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6300192" y="5157192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0300" y="4876640"/>
            <a:ext cx="877000" cy="1281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6766" y="3727999"/>
            <a:ext cx="1473546" cy="7423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12" y="3891136"/>
            <a:ext cx="1512455" cy="762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0" y="4470396"/>
            <a:ext cx="939800" cy="939800"/>
          </a:xfrm>
          <a:prstGeom prst="rect">
            <a:avLst/>
          </a:prstGeom>
        </p:spPr>
      </p:pic>
      <p:sp>
        <p:nvSpPr>
          <p:cNvPr id="29" name="Ellipse 28"/>
          <p:cNvSpPr/>
          <p:nvPr/>
        </p:nvSpPr>
        <p:spPr>
          <a:xfrm>
            <a:off x="6588224" y="6021288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eur droit 18"/>
          <p:cNvCxnSpPr>
            <a:endCxn id="20" idx="1"/>
          </p:cNvCxnSpPr>
          <p:nvPr/>
        </p:nvCxnSpPr>
        <p:spPr>
          <a:xfrm>
            <a:off x="7150100" y="4470396"/>
            <a:ext cx="239759" cy="59535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7467600" y="4470396"/>
            <a:ext cx="254001" cy="6147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6" idx="1"/>
            <a:endCxn id="21" idx="7"/>
          </p:cNvCxnSpPr>
          <p:nvPr/>
        </p:nvCxnSpPr>
        <p:spPr>
          <a:xfrm flipH="1" flipV="1">
            <a:off x="7445353" y="5096343"/>
            <a:ext cx="554947" cy="4208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5" idx="1"/>
          </p:cNvCxnSpPr>
          <p:nvPr/>
        </p:nvCxnSpPr>
        <p:spPr>
          <a:xfrm>
            <a:off x="6300192" y="4876640"/>
            <a:ext cx="1013467" cy="15101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Logo UMRS 2011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1368" y="6299380"/>
            <a:ext cx="1058824" cy="558620"/>
          </a:xfrm>
          <a:prstGeom prst="rect">
            <a:avLst/>
          </a:prstGeom>
        </p:spPr>
      </p:pic>
      <p:cxnSp>
        <p:nvCxnSpPr>
          <p:cNvPr id="43" name="Connecteur droit 42"/>
          <p:cNvCxnSpPr>
            <a:endCxn id="29" idx="3"/>
          </p:cNvCxnSpPr>
          <p:nvPr/>
        </p:nvCxnSpPr>
        <p:spPr>
          <a:xfrm flipV="1">
            <a:off x="6228184" y="6086329"/>
            <a:ext cx="371199" cy="511024"/>
          </a:xfrm>
          <a:prstGeom prst="line">
            <a:avLst/>
          </a:prstGeom>
          <a:ln>
            <a:solidFill>
              <a:srgbClr val="CCFF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228600" y="1628800"/>
            <a:ext cx="506348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sz="2200" b="1" dirty="0" smtClean="0">
                <a:latin typeface="Calibri"/>
                <a:ea typeface="ＭＳ Ｐゴシック" pitchFamily="12" charset="-128"/>
                <a:cs typeface="Calibri"/>
              </a:rPr>
              <a:t>More than 7 universities with a Geosciences department </a:t>
            </a:r>
            <a:endParaRPr lang="en-US" sz="22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71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II.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Closure temperature and He-PRZ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30</a:t>
            </a:fld>
            <a:endParaRPr lang="fr-FR"/>
          </a:p>
        </p:txBody>
      </p:sp>
      <p:graphicFrame>
        <p:nvGraphicFramePr>
          <p:cNvPr id="1259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141017"/>
              </p:ext>
            </p:extLst>
          </p:nvPr>
        </p:nvGraphicFramePr>
        <p:xfrm>
          <a:off x="454379" y="2915771"/>
          <a:ext cx="2755734" cy="157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21" name="Document" r:id="rId3" imgW="1041400" imgH="596900" progId="Word.Document.12">
                  <p:link updateAutomatic="1"/>
                </p:oleObj>
              </mc:Choice>
              <mc:Fallback>
                <p:oleObj name="Document" r:id="rId3" imgW="1041400" imgH="5969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79" y="2915771"/>
                        <a:ext cx="2755734" cy="1579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899131"/>
              </p:ext>
            </p:extLst>
          </p:nvPr>
        </p:nvGraphicFramePr>
        <p:xfrm>
          <a:off x="1018823" y="4650499"/>
          <a:ext cx="1411474" cy="1142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22" name="Document" r:id="rId5" imgW="533400" imgH="431800" progId="Word.Document.12">
                  <p:link updateAutomatic="1"/>
                </p:oleObj>
              </mc:Choice>
              <mc:Fallback>
                <p:oleObj name="Document" r:id="rId5" imgW="533400" imgH="431800" progId="Word.Document.12">
                  <p:link updateAutomatic="1"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823" y="4650499"/>
                        <a:ext cx="1411474" cy="1142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228599" y="755904"/>
            <a:ext cx="85626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b="1" dirty="0" err="1" smtClean="0">
                <a:solidFill>
                  <a:srgbClr val="000000"/>
                </a:solidFill>
                <a:latin typeface="Calibri"/>
                <a:cs typeface="Calibri"/>
              </a:rPr>
              <a:t>Tc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when 50% of produced He atoms is retained in the crystal</a:t>
            </a:r>
          </a:p>
          <a:p>
            <a:pPr marL="342900" indent="-342900" algn="just">
              <a:buFont typeface="Wingdings" charset="2"/>
              <a:buChar char="Ø"/>
            </a:pPr>
            <a:endParaRPr lang="en-US" sz="24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algn="just">
              <a:buFont typeface="Wingdings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He-PRZ: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between 10 to 90% of the retained He</a:t>
            </a:r>
          </a:p>
          <a:p>
            <a:pPr marL="342900" indent="-342900" algn="just"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2" name="Image 1" descr="Fig PRZ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70" y="2328010"/>
            <a:ext cx="5426030" cy="417053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36860" y="5793120"/>
            <a:ext cx="160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Dodson (1973)</a:t>
            </a:r>
            <a:endParaRPr lang="en-US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3717970" y="6381328"/>
            <a:ext cx="45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Using Gautheron and </a:t>
            </a:r>
            <a:r>
              <a:rPr lang="en-US" i="1" dirty="0" err="1" smtClean="0"/>
              <a:t>Tassan</a:t>
            </a:r>
            <a:r>
              <a:rPr lang="en-US" i="1" dirty="0" smtClean="0"/>
              <a:t>-Got (2010) code</a:t>
            </a:r>
            <a:endParaRPr lang="en-US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28600" y="6236304"/>
            <a:ext cx="29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fr-FR" sz="2400" b="1" dirty="0" err="1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See</a:t>
            </a:r>
            <a:r>
              <a:rPr lang="fr-FR" sz="24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 EXERCICE 1</a:t>
            </a:r>
            <a:endParaRPr lang="en-US" sz="24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II.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Closure temperature example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90665" y="5151815"/>
            <a:ext cx="300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Modified</a:t>
            </a:r>
            <a:r>
              <a:rPr lang="fr-FR" i="1" dirty="0" smtClean="0"/>
              <a:t> </a:t>
            </a:r>
            <a:r>
              <a:rPr lang="fr-FR" i="1" dirty="0" err="1" smtClean="0"/>
              <a:t>from</a:t>
            </a:r>
            <a:r>
              <a:rPr lang="fr-FR" i="1" dirty="0" smtClean="0"/>
              <a:t> </a:t>
            </a:r>
            <a:r>
              <a:rPr lang="fr-FR" i="1" dirty="0" err="1" smtClean="0"/>
              <a:t>Reiners</a:t>
            </a:r>
            <a:r>
              <a:rPr lang="fr-FR" i="1" dirty="0" smtClean="0"/>
              <a:t> (2005) </a:t>
            </a:r>
            <a:endParaRPr lang="fr-FR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28599" y="5389053"/>
            <a:ext cx="524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b="1" dirty="0" err="1" smtClean="0">
                <a:solidFill>
                  <a:srgbClr val="000000"/>
                </a:solidFill>
                <a:latin typeface="Calibri"/>
                <a:cs typeface="Calibri"/>
              </a:rPr>
              <a:t>Tc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 = f(D</a:t>
            </a:r>
            <a:r>
              <a:rPr lang="en-US" sz="2400" b="1" baseline="-25000" dirty="0" smtClean="0">
                <a:solidFill>
                  <a:srgbClr val="000000"/>
                </a:solidFill>
                <a:latin typeface="Calibri"/>
                <a:cs typeface="Calibri"/>
              </a:rPr>
              <a:t>0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sz="2400" b="1" dirty="0" err="1" smtClean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lang="en-US" sz="2400" b="1" baseline="-25000" dirty="0" err="1" smtClean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, cooling rate, grain size)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2" name="Image 1" descr="Tc_He_ApZr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46" y="808512"/>
            <a:ext cx="5585529" cy="42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II. Closure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temperature and He-PRZ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15711" y="1919111"/>
            <a:ext cx="89154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u="sng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TAKE HOME MESSAGE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:</a:t>
            </a: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(U-</a:t>
            </a:r>
            <a:r>
              <a:rPr lang="en-US" sz="2400" dirty="0" err="1" smtClean="0">
                <a:latin typeface="Calibri"/>
                <a:ea typeface="ＭＳ Ｐゴシック" pitchFamily="12" charset="-128"/>
                <a:cs typeface="Calibri"/>
              </a:rPr>
              <a:t>Th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-</a:t>
            </a:r>
            <a:r>
              <a:rPr lang="en-US" sz="2400" dirty="0" err="1" smtClean="0">
                <a:latin typeface="Calibri"/>
                <a:ea typeface="ＭＳ Ｐゴシック" pitchFamily="12" charset="-128"/>
                <a:cs typeface="Calibri"/>
              </a:rPr>
              <a:t>Sm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)/He age is </a:t>
            </a:r>
            <a:r>
              <a:rPr lang="en-US" sz="2400" b="1" u="sng" dirty="0" smtClean="0">
                <a:latin typeface="Calibri"/>
                <a:ea typeface="ＭＳ Ｐゴシック" pitchFamily="12" charset="-128"/>
                <a:cs typeface="Calibri"/>
              </a:rPr>
              <a:t>not the time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 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when rock crosses the closure temperature (</a:t>
            </a:r>
            <a:r>
              <a:rPr lang="en-US" sz="2400" dirty="0" err="1" smtClean="0">
                <a:latin typeface="Calibri"/>
                <a:ea typeface="ＭＳ Ｐゴシック" pitchFamily="12" charset="-128"/>
                <a:cs typeface="Calibri"/>
              </a:rPr>
              <a:t>Tc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) or very rarely</a:t>
            </a: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endParaRPr lang="en-US" sz="2400" dirty="0" smtClean="0">
              <a:latin typeface="Calibri"/>
              <a:ea typeface="ＭＳ Ｐゴシック" pitchFamily="12" charset="-128"/>
              <a:cs typeface="Calibri"/>
            </a:endParaRP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Calibri"/>
                <a:ea typeface="ＭＳ Ｐゴシック" pitchFamily="12" charset="-128"/>
                <a:cs typeface="Calibri"/>
              </a:rPr>
              <a:t>Diffusion domain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ＭＳ Ｐゴシック" pitchFamily="12" charset="-128"/>
                <a:cs typeface="Calibri"/>
              </a:rPr>
              <a:t>and diffusion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ea typeface="ＭＳ Ｐゴシック" pitchFamily="12" charset="-128"/>
                <a:cs typeface="Calibri"/>
              </a:rPr>
              <a:t>coefficient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ＭＳ Ｐゴシック" pitchFamily="12" charset="-128"/>
                <a:cs typeface="Calibri"/>
              </a:rPr>
              <a:t> strongly influence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ea typeface="ＭＳ Ｐゴシック" pitchFamily="12" charset="-128"/>
                <a:cs typeface="Calibri"/>
              </a:rPr>
              <a:t>thermochronometric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ＭＳ Ｐゴシック" pitchFamily="12" charset="-128"/>
                <a:cs typeface="Calibri"/>
              </a:rPr>
              <a:t> age</a:t>
            </a:r>
            <a:endParaRPr lang="en-US" sz="2400" dirty="0">
              <a:solidFill>
                <a:srgbClr val="000000"/>
              </a:solidFill>
              <a:latin typeface="Calibri"/>
              <a:ea typeface="ＭＳ Ｐゴシック" pitchFamily="12" charset="-128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08216" y="800099"/>
            <a:ext cx="8227784" cy="543068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(1) (U-</a:t>
            </a:r>
            <a:r>
              <a:rPr lang="en-US" sz="2200" b="1" i="1" dirty="0" err="1" smtClean="0">
                <a:latin typeface="Calibri"/>
                <a:cs typeface="Calibri"/>
              </a:rPr>
              <a:t>Th</a:t>
            </a:r>
            <a:r>
              <a:rPr lang="en-US" sz="2200" b="1" i="1" dirty="0" smtClean="0">
                <a:latin typeface="Calibri"/>
                <a:cs typeface="Calibri"/>
              </a:rPr>
              <a:t>)/He dating system</a:t>
            </a:r>
          </a:p>
          <a:p>
            <a:pPr marL="514350" indent="-514350" algn="just"/>
            <a:endParaRPr lang="en-US" sz="1500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Introduction, generalities</a:t>
            </a:r>
          </a:p>
          <a:p>
            <a:pPr marL="914400" lvl="1" indent="-457200" algn="just">
              <a:buAutoNum type="romanUcPeriod"/>
            </a:pPr>
            <a:endParaRPr lang="en-US" sz="2200" b="1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(U-</a:t>
            </a:r>
            <a:r>
              <a:rPr lang="en-US" sz="2200" b="1" dirty="0" err="1" smtClean="0">
                <a:latin typeface="Calibri"/>
                <a:cs typeface="Calibri"/>
              </a:rPr>
              <a:t>Th</a:t>
            </a:r>
            <a:r>
              <a:rPr lang="en-US" sz="2200" b="1" dirty="0" smtClean="0">
                <a:latin typeface="Calibri"/>
                <a:cs typeface="Calibri"/>
              </a:rPr>
              <a:t>)/He principles (chronometer </a:t>
            </a:r>
            <a:r>
              <a:rPr lang="en-US" sz="2200" b="1" dirty="0" err="1" smtClean="0">
                <a:latin typeface="Calibri"/>
                <a:cs typeface="Calibri"/>
              </a:rPr>
              <a:t>vs</a:t>
            </a:r>
            <a:r>
              <a:rPr lang="en-US" sz="2200" b="1" dirty="0" smtClean="0">
                <a:latin typeface="Calibri"/>
                <a:cs typeface="Calibri"/>
              </a:rPr>
              <a:t> thermochronometer)</a:t>
            </a:r>
            <a:endParaRPr lang="en-US" sz="22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/>
            <a:endParaRPr lang="en-US" sz="15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solidFill>
                  <a:srgbClr val="FF0000"/>
                </a:solidFill>
                <a:latin typeface="Calibri"/>
                <a:cs typeface="Calibri"/>
              </a:rPr>
              <a:t>(2) How to get an (U-</a:t>
            </a:r>
            <a:r>
              <a:rPr lang="en-US" sz="2200" b="1" i="1" dirty="0" err="1" smtClean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r>
              <a:rPr lang="en-US" sz="2200" b="1" i="1" dirty="0" smtClean="0">
                <a:solidFill>
                  <a:srgbClr val="FF0000"/>
                </a:solidFill>
                <a:latin typeface="Calibri"/>
                <a:cs typeface="Calibri"/>
              </a:rPr>
              <a:t>)/He age</a:t>
            </a:r>
          </a:p>
          <a:p>
            <a:pPr marL="514350" indent="-514350" algn="just"/>
            <a:endParaRPr lang="en-US" sz="2200" b="1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(3) Applications</a:t>
            </a:r>
          </a:p>
          <a:p>
            <a:pPr marL="914400" lvl="1" indent="-457200" algn="just">
              <a:buAutoNum type="romanUcPeriod"/>
            </a:pPr>
            <a:endParaRPr lang="en-US" sz="2200" b="1" i="1" dirty="0">
              <a:solidFill>
                <a:srgbClr val="000000"/>
              </a:solidFill>
              <a:cs typeface="Calibri"/>
            </a:endParaRPr>
          </a:p>
          <a:p>
            <a:pPr marL="971550" lvl="1" indent="-514350" algn="just">
              <a:buFont typeface="+mj-lt"/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Apatite (U-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Th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Sm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)/He (AHe) method</a:t>
            </a:r>
          </a:p>
          <a:p>
            <a:pPr marL="914400" lvl="1" indent="-457200" algn="just">
              <a:buAutoNum type="romanUcPeriod" startAt="3"/>
            </a:pPr>
            <a:endParaRPr lang="en-US" sz="2200" b="1" dirty="0">
              <a:solidFill>
                <a:srgbClr val="000000"/>
              </a:solidFill>
              <a:cs typeface="Calibri"/>
            </a:endParaRPr>
          </a:p>
          <a:p>
            <a:pPr marL="914400" lvl="1" indent="-457200" algn="just"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Other applications (zircon, iron oxides</a:t>
            </a:r>
            <a:r>
              <a:rPr lang="en-US" sz="2200" b="1" dirty="0" smtClean="0">
                <a:solidFill>
                  <a:srgbClr val="000000"/>
                </a:solidFill>
                <a:cs typeface="Calibri"/>
              </a:rPr>
              <a:t>,</a:t>
            </a:r>
            <a:r>
              <a:rPr lang="mr-IN" sz="2200" b="1" dirty="0" smtClean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  <a:r>
              <a:rPr lang="fr-FR" sz="2200" b="1" dirty="0" smtClean="0">
                <a:solidFill>
                  <a:srgbClr val="000000"/>
                </a:solidFill>
                <a:cs typeface="Calibri"/>
              </a:rPr>
              <a:t>)</a:t>
            </a:r>
            <a:endParaRPr lang="en-US" sz="2200" b="1" i="1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>
                <a:cs typeface="Calibri"/>
              </a:rPr>
              <a:t>(4) Exercises (</a:t>
            </a:r>
            <a:r>
              <a:rPr lang="en-US" sz="2200" b="1" i="1" dirty="0" err="1">
                <a:cs typeface="Calibri"/>
              </a:rPr>
              <a:t>Tc</a:t>
            </a:r>
            <a:r>
              <a:rPr lang="en-US" sz="2200" b="1" i="1" dirty="0">
                <a:cs typeface="Calibri"/>
              </a:rPr>
              <a:t>, ejection, weight, </a:t>
            </a:r>
            <a:r>
              <a:rPr lang="en-US" sz="2200" b="1" i="1" dirty="0" err="1">
                <a:cs typeface="Calibri"/>
              </a:rPr>
              <a:t>Rs</a:t>
            </a:r>
            <a:r>
              <a:rPr lang="en-US" sz="2200" b="1" i="1" dirty="0">
                <a:cs typeface="Calibri"/>
              </a:rPr>
              <a:t>), thermal modeling </a:t>
            </a:r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46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8" name="Picture 4" descr="IMG_00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943100"/>
            <a:ext cx="4419600" cy="2946400"/>
          </a:xfrm>
          <a:prstGeom prst="rect">
            <a:avLst/>
          </a:prstGeom>
          <a:noFill/>
        </p:spPr>
      </p:pic>
      <p:pic>
        <p:nvPicPr>
          <p:cNvPr id="93189" name="Picture 5" descr="apatit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962400" cy="2971800"/>
          </a:xfrm>
          <a:prstGeom prst="rect">
            <a:avLst/>
          </a:prstGeom>
          <a:noFill/>
        </p:spPr>
      </p:pic>
      <p:sp>
        <p:nvSpPr>
          <p:cNvPr id="93190" name="Line 6"/>
          <p:cNvSpPr>
            <a:spLocks noChangeShapeType="1"/>
          </p:cNvSpPr>
          <p:nvPr/>
        </p:nvSpPr>
        <p:spPr bwMode="auto">
          <a:xfrm rot="16200000">
            <a:off x="5105400" y="2895600"/>
            <a:ext cx="0" cy="1371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453572" y="5257800"/>
            <a:ext cx="8363858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Crushing, sieving, cleaning...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Need of 1 to 10 kg of rock to obtain enough “datable” apatite grains</a:t>
            </a:r>
            <a:endParaRPr lang="en-US" sz="2200" dirty="0">
              <a:latin typeface="Calibri"/>
              <a:ea typeface="ＭＳ Ｐゴシック" pitchFamily="12" charset="-128"/>
              <a:cs typeface="Calibri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From sample to grain separation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19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3" name="Picture 5" descr="good vs bad grai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1395412"/>
            <a:ext cx="3505200" cy="254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4214" name="Line 6"/>
          <p:cNvSpPr>
            <a:spLocks noChangeShapeType="1"/>
          </p:cNvSpPr>
          <p:nvPr/>
        </p:nvSpPr>
        <p:spPr bwMode="auto">
          <a:xfrm rot="16200000">
            <a:off x="4572000" y="1928812"/>
            <a:ext cx="0" cy="1371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421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5613" y="1395412"/>
            <a:ext cx="3354387" cy="2524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455613" y="4684889"/>
            <a:ext cx="83835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dirty="0" smtClean="0">
                <a:latin typeface="Calibri"/>
                <a:cs typeface="Calibri"/>
              </a:rPr>
              <a:t>Drastic apatite selection criterion, grain size measurement + geometries (pyramids, broken faces)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(2) 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Grain selection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04467" y="4156087"/>
            <a:ext cx="27347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fr-FR" i="1" dirty="0" err="1" smtClean="0"/>
              <a:t>Ehlers</a:t>
            </a:r>
            <a:r>
              <a:rPr lang="fr-FR" i="1" dirty="0" smtClean="0"/>
              <a:t> and </a:t>
            </a:r>
            <a:r>
              <a:rPr lang="fr-FR" i="1" dirty="0" err="1" smtClean="0"/>
              <a:t>Farley</a:t>
            </a:r>
            <a:r>
              <a:rPr lang="fr-FR" i="1" dirty="0" smtClean="0"/>
              <a:t> (2003)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334000" y="3474557"/>
            <a:ext cx="1688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100 </a:t>
            </a:r>
            <a:r>
              <a:rPr lang="fr-FR" sz="1600" dirty="0" smtClean="0">
                <a:latin typeface="Symbol" charset="2"/>
                <a:cs typeface="Symbol" charset="2"/>
              </a:rPr>
              <a:t>m</a:t>
            </a:r>
            <a:r>
              <a:rPr lang="fr-FR" sz="1600" dirty="0" smtClean="0"/>
              <a:t>m</a:t>
            </a:r>
            <a:endParaRPr lang="fr-FR" sz="1600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5651166" y="3827398"/>
            <a:ext cx="12400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0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(2)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Grain morphology impact on AHe age interpretation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26999" y="908791"/>
            <a:ext cx="4187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AHe age will be impacted by:</a:t>
            </a:r>
          </a:p>
          <a:p>
            <a:pPr algn="just"/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Crystal size (L, H, W),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Grain morphology,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Broken faces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95606" y="6337634"/>
            <a:ext cx="416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Beucher et al. (2013); Brown et al. (2013)</a:t>
            </a:r>
            <a:endParaRPr lang="fr-FR" i="1" dirty="0"/>
          </a:p>
        </p:txBody>
      </p:sp>
      <p:grpSp>
        <p:nvGrpSpPr>
          <p:cNvPr id="2" name="Grouper 1"/>
          <p:cNvGrpSpPr/>
          <p:nvPr/>
        </p:nvGrpSpPr>
        <p:grpSpPr>
          <a:xfrm>
            <a:off x="4459111" y="652435"/>
            <a:ext cx="4373476" cy="2414822"/>
            <a:chOff x="187841" y="3086327"/>
            <a:chExt cx="4227690" cy="2120673"/>
          </a:xfrm>
        </p:grpSpPr>
        <p:pic>
          <p:nvPicPr>
            <p:cNvPr id="11" name="Image 10" descr="Brownetal2013.tif"/>
            <p:cNvPicPr>
              <a:picLocks noChangeAspect="1"/>
            </p:cNvPicPr>
            <p:nvPr/>
          </p:nvPicPr>
          <p:blipFill rotWithShape="1">
            <a:blip r:embed="rId2"/>
            <a:srcRect l="15859" t="1" r="13276" b="76384"/>
            <a:stretch/>
          </p:blipFill>
          <p:spPr>
            <a:xfrm>
              <a:off x="187841" y="3086327"/>
              <a:ext cx="4227690" cy="212067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87841" y="4938889"/>
              <a:ext cx="321156" cy="26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 descr="Diffusion_crystal_Brownetal20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20" y="3262934"/>
            <a:ext cx="6000044" cy="34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2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101600" y="5181600"/>
            <a:ext cx="4969933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Iron oxide </a:t>
            </a:r>
            <a:r>
              <a:rPr lang="en-US" sz="2200" dirty="0" err="1" smtClean="0">
                <a:latin typeface="Calibri"/>
                <a:ea typeface="ＭＳ Ｐゴシック" pitchFamily="12" charset="-128"/>
                <a:cs typeface="Calibri"/>
              </a:rPr>
              <a:t>duricrusts</a:t>
            </a: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 or </a:t>
            </a:r>
            <a:r>
              <a:rPr lang="en-US" sz="2200" dirty="0" err="1" smtClean="0">
                <a:latin typeface="Calibri"/>
                <a:ea typeface="ＭＳ Ｐゴシック" pitchFamily="12" charset="-128"/>
                <a:cs typeface="Calibri"/>
              </a:rPr>
              <a:t>pisoliths</a:t>
            </a:r>
            <a:endParaRPr lang="en-US" sz="2200" dirty="0" smtClean="0">
              <a:latin typeface="Calibri"/>
              <a:ea typeface="ＭＳ Ｐゴシック" pitchFamily="12" charset="-128"/>
              <a:cs typeface="Calibri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200" dirty="0" smtClean="0">
                <a:latin typeface="Calibri"/>
                <a:ea typeface="ＭＳ Ｐゴシック" pitchFamily="12" charset="-128"/>
                <a:cs typeface="Calibri"/>
              </a:rPr>
              <a:t>(crystallographic characterization)</a:t>
            </a:r>
            <a:endParaRPr lang="en-US" sz="2200" dirty="0">
              <a:latin typeface="Calibri"/>
              <a:ea typeface="ＭＳ Ｐゴシック" pitchFamily="12" charset="-128"/>
              <a:cs typeface="Calibri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From sample to grain separation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37</a:t>
            </a:fld>
            <a:endParaRPr lang="fr-FR"/>
          </a:p>
        </p:txBody>
      </p:sp>
      <p:pic>
        <p:nvPicPr>
          <p:cNvPr id="4" name="Image 3" descr="P810101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904998"/>
            <a:ext cx="4682064" cy="2633660"/>
          </a:xfrm>
          <a:prstGeom prst="rect">
            <a:avLst/>
          </a:prstGeom>
        </p:spPr>
      </p:pic>
      <p:pic>
        <p:nvPicPr>
          <p:cNvPr id="6" name="Image 5" descr="figure_optical images_FeOx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3760" y="888999"/>
            <a:ext cx="3373839" cy="2633660"/>
          </a:xfrm>
          <a:prstGeom prst="rect">
            <a:avLst/>
          </a:prstGeom>
        </p:spPr>
      </p:pic>
      <p:sp>
        <p:nvSpPr>
          <p:cNvPr id="93190" name="Line 6"/>
          <p:cNvSpPr>
            <a:spLocks noChangeShapeType="1"/>
          </p:cNvSpPr>
          <p:nvPr/>
        </p:nvSpPr>
        <p:spPr bwMode="auto">
          <a:xfrm rot="16200000">
            <a:off x="5181600" y="2641598"/>
            <a:ext cx="0" cy="1371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KVFA-3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760" y="3717392"/>
            <a:ext cx="3323040" cy="2492280"/>
          </a:xfrm>
          <a:prstGeom prst="rect">
            <a:avLst/>
          </a:prstGeom>
        </p:spPr>
      </p:pic>
      <p:sp>
        <p:nvSpPr>
          <p:cNvPr id="12" name="Line 6"/>
          <p:cNvSpPr>
            <a:spLocks noChangeShapeType="1"/>
          </p:cNvSpPr>
          <p:nvPr/>
        </p:nvSpPr>
        <p:spPr bwMode="auto">
          <a:xfrm rot="16200000">
            <a:off x="5181600" y="3391272"/>
            <a:ext cx="0" cy="1371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6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(2) 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Alpha ejection correction factor (F</a:t>
            </a:r>
            <a:r>
              <a:rPr lang="en-US" sz="2200" b="1" baseline="-25000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1045155"/>
            <a:ext cx="799785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/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Alpha ejection correction factor </a:t>
            </a:r>
            <a:r>
              <a:rPr lang="en-US" sz="2400" b="1" i="1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lang="en-US" sz="2400" b="1" i="1" baseline="-25000" dirty="0" smtClean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:</a:t>
            </a:r>
          </a:p>
          <a:p>
            <a:pPr marL="457200" indent="-457200" algn="just"/>
            <a:r>
              <a:rPr lang="en-US" sz="2400" b="1" i="1" dirty="0" smtClean="0">
                <a:latin typeface="Calibri"/>
                <a:cs typeface="Calibri"/>
              </a:rPr>
              <a:t> </a:t>
            </a:r>
          </a:p>
          <a:p>
            <a:pPr marL="457200" indent="-457200" algn="just"/>
            <a:r>
              <a:rPr lang="en-US" sz="2400" b="1" i="1" dirty="0" smtClean="0">
                <a:latin typeface="Calibri"/>
                <a:cs typeface="Calibri"/>
              </a:rPr>
              <a:t>  </a:t>
            </a:r>
            <a:r>
              <a:rPr lang="en-US" sz="2400" i="1" dirty="0" smtClean="0">
                <a:latin typeface="Calibri"/>
                <a:cs typeface="Calibri"/>
              </a:rPr>
              <a:t>- sphere with homogeneous U-</a:t>
            </a:r>
            <a:r>
              <a:rPr lang="en-US" sz="2400" i="1" dirty="0" err="1" smtClean="0">
                <a:latin typeface="Calibri"/>
                <a:cs typeface="Calibri"/>
              </a:rPr>
              <a:t>Th</a:t>
            </a:r>
            <a:r>
              <a:rPr lang="en-US" sz="2400" i="1" dirty="0" smtClean="0">
                <a:latin typeface="Calibri"/>
                <a:cs typeface="Calibri"/>
              </a:rPr>
              <a:t>-</a:t>
            </a:r>
            <a:r>
              <a:rPr lang="en-US" sz="2400" i="1" dirty="0" err="1" smtClean="0">
                <a:latin typeface="Calibri"/>
                <a:cs typeface="Calibri"/>
              </a:rPr>
              <a:t>Sm</a:t>
            </a:r>
            <a:r>
              <a:rPr lang="en-US" sz="2400" i="1" dirty="0" smtClean="0">
                <a:latin typeface="Calibri"/>
                <a:cs typeface="Calibri"/>
              </a:rPr>
              <a:t> repartition</a:t>
            </a:r>
          </a:p>
        </p:txBody>
      </p:sp>
      <p:pic>
        <p:nvPicPr>
          <p:cNvPr id="13" name="Image 12" descr="Ejection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41" y="751952"/>
            <a:ext cx="2156603" cy="3967059"/>
          </a:xfrm>
          <a:prstGeom prst="rect">
            <a:avLst/>
          </a:prstGeom>
        </p:spPr>
      </p:pic>
      <p:graphicFrame>
        <p:nvGraphicFramePr>
          <p:cNvPr id="471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841025"/>
              </p:ext>
            </p:extLst>
          </p:nvPr>
        </p:nvGraphicFramePr>
        <p:xfrm>
          <a:off x="640444" y="2735481"/>
          <a:ext cx="2210000" cy="580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68" name="…quation" r:id="rId4" imgW="1498600" imgH="393700" progId="Equation.3">
                  <p:embed/>
                </p:oleObj>
              </mc:Choice>
              <mc:Fallback>
                <p:oleObj name="…quation" r:id="rId4" imgW="1498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444" y="2735481"/>
                        <a:ext cx="2210000" cy="580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147369"/>
              </p:ext>
            </p:extLst>
          </p:nvPr>
        </p:nvGraphicFramePr>
        <p:xfrm>
          <a:off x="640444" y="5240656"/>
          <a:ext cx="8356800" cy="806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69" name="…quation" r:id="rId6" imgW="6184900" imgH="596900" progId="Equation.3">
                  <p:embed/>
                </p:oleObj>
              </mc:Choice>
              <mc:Fallback>
                <p:oleObj name="…quation" r:id="rId6" imgW="61849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444" y="5240656"/>
                        <a:ext cx="8356800" cy="8065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5501438" y="604956"/>
            <a:ext cx="19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Farley</a:t>
            </a:r>
            <a:r>
              <a:rPr lang="fr-FR" i="1" dirty="0" smtClean="0"/>
              <a:t> et al. (1996)</a:t>
            </a:r>
            <a:endParaRPr lang="fr-FR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979838" y="6352143"/>
            <a:ext cx="224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Ketcham et al. (2011)</a:t>
            </a:r>
            <a:endParaRPr lang="fr-FR" i="1" dirty="0"/>
          </a:p>
        </p:txBody>
      </p:sp>
      <p:sp>
        <p:nvSpPr>
          <p:cNvPr id="14" name="Rectangle 13"/>
          <p:cNvSpPr/>
          <p:nvPr/>
        </p:nvSpPr>
        <p:spPr>
          <a:xfrm>
            <a:off x="228600" y="3505200"/>
            <a:ext cx="79978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endParaRPr lang="en-US" sz="24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457200" indent="-457200" algn="just"/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For realistic geometries (2 approaches):</a:t>
            </a:r>
            <a:endParaRPr lang="en-US" sz="2400" b="1" dirty="0" smtClean="0">
              <a:latin typeface="Calibri"/>
              <a:cs typeface="Calibri"/>
            </a:endParaRPr>
          </a:p>
          <a:p>
            <a:pPr marL="457200" indent="-457200" algn="just"/>
            <a:r>
              <a:rPr lang="en-US" sz="2400" b="1" i="1" dirty="0" smtClean="0">
                <a:latin typeface="Calibri"/>
                <a:cs typeface="Calibri"/>
              </a:rPr>
              <a:t>  </a:t>
            </a:r>
          </a:p>
          <a:p>
            <a:pPr marL="457200" indent="-457200" algn="just"/>
            <a:r>
              <a:rPr lang="en-US" sz="2400" i="1" dirty="0" smtClean="0">
                <a:cs typeface="Calibri"/>
              </a:rPr>
              <a:t>- Hexagonal ± pyramids, </a:t>
            </a:r>
            <a:r>
              <a:rPr lang="en-US" sz="2400" i="1" dirty="0">
                <a:cs typeface="Calibri"/>
              </a:rPr>
              <a:t>for homogeneous U-</a:t>
            </a:r>
            <a:r>
              <a:rPr lang="en-US" sz="2400" i="1" dirty="0" err="1" smtClean="0">
                <a:cs typeface="Calibri"/>
              </a:rPr>
              <a:t>Th</a:t>
            </a:r>
            <a:r>
              <a:rPr lang="en-US" sz="2400" i="1" dirty="0" smtClean="0">
                <a:cs typeface="Calibri"/>
              </a:rPr>
              <a:t>-</a:t>
            </a:r>
            <a:r>
              <a:rPr lang="en-US" sz="2400" i="1" dirty="0" err="1" smtClean="0">
                <a:cs typeface="Calibri"/>
              </a:rPr>
              <a:t>Sm</a:t>
            </a:r>
            <a:endParaRPr lang="en-US" sz="24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87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6364111" y="6314405"/>
            <a:ext cx="259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i="1" dirty="0" err="1">
                <a:cs typeface="Calibri"/>
              </a:rPr>
              <a:t>Hourigan</a:t>
            </a:r>
            <a:r>
              <a:rPr lang="fr-FR" i="1" dirty="0">
                <a:cs typeface="Calibri"/>
              </a:rPr>
              <a:t> et al</a:t>
            </a:r>
            <a:r>
              <a:rPr lang="fr-FR" i="1" dirty="0" smtClean="0">
                <a:cs typeface="Calibri"/>
              </a:rPr>
              <a:t>. (2005)</a:t>
            </a:r>
            <a:endParaRPr lang="fr-FR" i="1" dirty="0">
              <a:cs typeface="Calibri"/>
            </a:endParaRPr>
          </a:p>
        </p:txBody>
      </p:sp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3"/>
          <a:srcRect r="2301"/>
          <a:stretch>
            <a:fillRect/>
          </a:stretch>
        </p:blipFill>
        <p:spPr bwMode="auto">
          <a:xfrm>
            <a:off x="3703379" y="2171384"/>
            <a:ext cx="5392642" cy="391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8600" y="51463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(2) Alpha ejection correction 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factor: zoned U-</a:t>
            </a:r>
            <a:r>
              <a:rPr lang="en-US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lang="en-US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Sm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 crystals (F</a:t>
            </a:r>
            <a:r>
              <a:rPr lang="en-US" sz="2200" b="1" baseline="-25000" dirty="0" smtClean="0">
                <a:solidFill>
                  <a:srgbClr val="FFFFFF"/>
                </a:solidFill>
                <a:latin typeface="Calibri"/>
                <a:cs typeface="Calibri"/>
              </a:rPr>
              <a:t>ZAC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" y="903113"/>
            <a:ext cx="8726311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 algn="just"/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For </a:t>
            </a:r>
            <a:r>
              <a:rPr lang="en-US" sz="2400" b="1" dirty="0" smtClean="0">
                <a:solidFill>
                  <a:srgbClr val="FF0000"/>
                </a:solidFill>
                <a:cs typeface="Calibri"/>
              </a:rPr>
              <a:t>crystals zoned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in U-</a:t>
            </a:r>
            <a:r>
              <a:rPr lang="en-US" sz="2400" b="1" dirty="0" err="1" smtClean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sz="2400" b="1" dirty="0" err="1" smtClean="0">
                <a:solidFill>
                  <a:srgbClr val="FF0000"/>
                </a:solidFill>
                <a:latin typeface="Calibri"/>
                <a:cs typeface="Calibri"/>
              </a:rPr>
              <a:t>Sm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, F</a:t>
            </a:r>
            <a:r>
              <a:rPr lang="en-US" sz="2400" b="1" baseline="-25000" dirty="0" smtClean="0">
                <a:solidFill>
                  <a:srgbClr val="FF0000"/>
                </a:solidFill>
                <a:latin typeface="Calibri"/>
                <a:cs typeface="Calibri"/>
              </a:rPr>
              <a:t>ZAC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factor can be determined analytically or using a </a:t>
            </a:r>
            <a:r>
              <a:rPr lang="en-US" sz="2400" b="1" dirty="0">
                <a:solidFill>
                  <a:srgbClr val="FF0000"/>
                </a:solidFill>
                <a:cs typeface="Calibri"/>
              </a:rPr>
              <a:t>Monte Carlo </a:t>
            </a:r>
            <a:r>
              <a:rPr lang="en-US" sz="2400" b="1" dirty="0" smtClean="0">
                <a:solidFill>
                  <a:srgbClr val="FF0000"/>
                </a:solidFill>
                <a:cs typeface="Calibri"/>
              </a:rPr>
              <a:t>simulation </a:t>
            </a:r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11" name="Image 10" descr="Vernon_et_al_Fig8.pdf"/>
          <p:cNvPicPr>
            <a:picLocks noChangeAspect="1"/>
          </p:cNvPicPr>
          <p:nvPr/>
        </p:nvPicPr>
        <p:blipFill>
          <a:blip r:embed="rId4"/>
          <a:srcRect l="19128" t="7774" r="18836" b="49388"/>
          <a:stretch>
            <a:fillRect/>
          </a:stretch>
        </p:blipFill>
        <p:spPr>
          <a:xfrm>
            <a:off x="259064" y="2171384"/>
            <a:ext cx="3452165" cy="3374283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62000" y="6314405"/>
            <a:ext cx="259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i="1" dirty="0" smtClean="0">
                <a:cs typeface="Calibri"/>
              </a:rPr>
              <a:t>Vernon et </a:t>
            </a:r>
            <a:r>
              <a:rPr lang="fr-FR" i="1" dirty="0">
                <a:cs typeface="Calibri"/>
              </a:rPr>
              <a:t>al</a:t>
            </a:r>
            <a:r>
              <a:rPr lang="fr-FR" i="1" dirty="0" smtClean="0">
                <a:cs typeface="Calibri"/>
              </a:rPr>
              <a:t>. (2009)</a:t>
            </a:r>
            <a:endParaRPr lang="fr-FR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935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08216" y="800099"/>
            <a:ext cx="8227784" cy="543068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(1) (U-</a:t>
            </a:r>
            <a:r>
              <a:rPr lang="en-US" sz="2200" b="1" i="1" dirty="0" err="1" smtClean="0">
                <a:latin typeface="Calibri"/>
                <a:cs typeface="Calibri"/>
              </a:rPr>
              <a:t>Th</a:t>
            </a:r>
            <a:r>
              <a:rPr lang="en-US" sz="2200" b="1" i="1" dirty="0" smtClean="0">
                <a:latin typeface="Calibri"/>
                <a:cs typeface="Calibri"/>
              </a:rPr>
              <a:t>)/He dating system</a:t>
            </a:r>
          </a:p>
          <a:p>
            <a:pPr marL="514350" indent="-514350" algn="just"/>
            <a:endParaRPr lang="en-US" sz="1500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Introduction, generalities</a:t>
            </a:r>
          </a:p>
          <a:p>
            <a:pPr marL="914400" lvl="1" indent="-457200" algn="just">
              <a:buAutoNum type="romanUcPeriod"/>
            </a:pPr>
            <a:endParaRPr lang="en-US" sz="2200" b="1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(U-</a:t>
            </a:r>
            <a:r>
              <a:rPr lang="en-US" sz="2200" b="1" dirty="0" err="1" smtClean="0">
                <a:latin typeface="Calibri"/>
                <a:cs typeface="Calibri"/>
              </a:rPr>
              <a:t>Th</a:t>
            </a:r>
            <a:r>
              <a:rPr lang="en-US" sz="2200" b="1" dirty="0" smtClean="0">
                <a:latin typeface="Calibri"/>
                <a:cs typeface="Calibri"/>
              </a:rPr>
              <a:t>)/He principles (chronometer </a:t>
            </a:r>
            <a:r>
              <a:rPr lang="en-US" sz="2200" b="1" dirty="0" err="1" smtClean="0">
                <a:latin typeface="Calibri"/>
                <a:cs typeface="Calibri"/>
              </a:rPr>
              <a:t>vs</a:t>
            </a:r>
            <a:r>
              <a:rPr lang="en-US" sz="2200" b="1" dirty="0" smtClean="0">
                <a:latin typeface="Calibri"/>
                <a:cs typeface="Calibri"/>
              </a:rPr>
              <a:t> thermochronometer)</a:t>
            </a:r>
            <a:endParaRPr lang="en-US" sz="22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/>
            <a:endParaRPr lang="en-US" sz="15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(2) How to get an (U-</a:t>
            </a:r>
            <a:r>
              <a:rPr lang="en-US" sz="2200" b="1" i="1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)/He age</a:t>
            </a:r>
          </a:p>
          <a:p>
            <a:pPr marL="514350" indent="-514350" algn="just"/>
            <a:endParaRPr lang="en-US" sz="2200" b="1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(3) Applications</a:t>
            </a:r>
          </a:p>
          <a:p>
            <a:pPr marL="914400" lvl="1" indent="-457200" algn="just">
              <a:buAutoNum type="romanUcPeriod"/>
            </a:pPr>
            <a:endParaRPr lang="en-US" sz="2200" b="1" i="1" dirty="0">
              <a:solidFill>
                <a:srgbClr val="000000"/>
              </a:solidFill>
              <a:cs typeface="Calibri"/>
            </a:endParaRPr>
          </a:p>
          <a:p>
            <a:pPr marL="971550" lvl="1" indent="-514350" algn="just">
              <a:buFont typeface="+mj-lt"/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Apatite (U-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Th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Sm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)/He (AHe) method</a:t>
            </a:r>
          </a:p>
          <a:p>
            <a:pPr marL="914400" lvl="1" indent="-457200" algn="just">
              <a:buAutoNum type="romanUcPeriod" startAt="3"/>
            </a:pPr>
            <a:endParaRPr lang="en-US" sz="2200" b="1" dirty="0">
              <a:solidFill>
                <a:srgbClr val="000000"/>
              </a:solidFill>
              <a:cs typeface="Calibri"/>
            </a:endParaRPr>
          </a:p>
          <a:p>
            <a:pPr marL="914400" lvl="1" indent="-457200" algn="just"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Other applications (zircon, iron oxides</a:t>
            </a:r>
            <a:r>
              <a:rPr lang="en-US" sz="2200" b="1" dirty="0" smtClean="0">
                <a:solidFill>
                  <a:srgbClr val="000000"/>
                </a:solidFill>
                <a:cs typeface="Calibri"/>
              </a:rPr>
              <a:t>,</a:t>
            </a:r>
            <a:r>
              <a:rPr lang="mr-IN" sz="2200" b="1" dirty="0" smtClean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  <a:r>
              <a:rPr lang="fr-FR" sz="2200" b="1" dirty="0" smtClean="0">
                <a:solidFill>
                  <a:srgbClr val="000000"/>
                </a:solidFill>
                <a:cs typeface="Calibri"/>
              </a:rPr>
              <a:t>)</a:t>
            </a:r>
            <a:endParaRPr lang="en-US" sz="2200" b="1" i="1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>
                <a:cs typeface="Calibri"/>
              </a:rPr>
              <a:t>(4) Exercises (</a:t>
            </a:r>
            <a:r>
              <a:rPr lang="en-US" sz="2200" b="1" i="1" dirty="0" err="1">
                <a:cs typeface="Calibri"/>
              </a:rPr>
              <a:t>Tc</a:t>
            </a:r>
            <a:r>
              <a:rPr lang="en-US" sz="2200" b="1" i="1" dirty="0">
                <a:cs typeface="Calibri"/>
              </a:rPr>
              <a:t>, ejection, weight, </a:t>
            </a:r>
            <a:r>
              <a:rPr lang="en-US" sz="2200" b="1" i="1" dirty="0" err="1">
                <a:cs typeface="Calibri"/>
              </a:rPr>
              <a:t>Rs</a:t>
            </a:r>
            <a:r>
              <a:rPr lang="en-US" sz="2200" b="1" i="1" dirty="0">
                <a:cs typeface="Calibri"/>
              </a:rPr>
              <a:t>), thermal modeling </a:t>
            </a:r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Correcting factor, weight, diffusion domain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8" name="Image 7" descr="AlphaEjection_interfac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58" y="1200764"/>
            <a:ext cx="3811042" cy="430761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15713" y="1282886"/>
            <a:ext cx="4942202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200" b="1" dirty="0" smtClean="0">
                <a:latin typeface="Calibri"/>
                <a:cs typeface="Calibri"/>
              </a:rPr>
              <a:t>Grain weight </a:t>
            </a:r>
            <a:r>
              <a:rPr lang="en-US" sz="2200" dirty="0" smtClean="0">
                <a:latin typeface="Calibri"/>
                <a:cs typeface="Calibri"/>
              </a:rPr>
              <a:t>(</a:t>
            </a:r>
            <a:r>
              <a:rPr lang="en-US" sz="2200" dirty="0" smtClean="0">
                <a:latin typeface="Symbol" charset="2"/>
                <a:cs typeface="Symbol" charset="2"/>
              </a:rPr>
              <a:t>m</a:t>
            </a:r>
            <a:r>
              <a:rPr lang="en-US" sz="2200" dirty="0" smtClean="0">
                <a:latin typeface="Calibri"/>
                <a:cs typeface="Calibri"/>
              </a:rPr>
              <a:t>g)</a:t>
            </a:r>
          </a:p>
          <a:p>
            <a:pPr marL="342900" indent="-342900" algn="just">
              <a:buFontTx/>
              <a:buChar char="-"/>
            </a:pPr>
            <a:r>
              <a:rPr lang="en-US" sz="2200" b="1" dirty="0" smtClean="0">
                <a:latin typeface="Calibri"/>
                <a:cs typeface="Calibri"/>
              </a:rPr>
              <a:t>F</a:t>
            </a:r>
            <a:r>
              <a:rPr lang="en-US" sz="2200" b="1" baseline="-25000" dirty="0" smtClean="0">
                <a:latin typeface="Calibri"/>
                <a:cs typeface="Calibri"/>
              </a:rPr>
              <a:t>T</a:t>
            </a:r>
            <a:r>
              <a:rPr lang="en-US" sz="2200" b="1" dirty="0" smtClean="0">
                <a:latin typeface="Calibri"/>
                <a:cs typeface="Calibri"/>
              </a:rPr>
              <a:t>, F</a:t>
            </a:r>
            <a:r>
              <a:rPr lang="en-US" sz="2200" b="1" baseline="-25000" dirty="0" smtClean="0">
                <a:latin typeface="Calibri"/>
                <a:cs typeface="Calibri"/>
              </a:rPr>
              <a:t>ZAC</a:t>
            </a:r>
            <a:r>
              <a:rPr lang="en-US" sz="2200" dirty="0" smtClean="0">
                <a:latin typeface="Calibri"/>
                <a:cs typeface="Calibri"/>
              </a:rPr>
              <a:t> alpha ejection correction </a:t>
            </a:r>
            <a:r>
              <a:rPr lang="en-US" sz="2200" dirty="0">
                <a:latin typeface="Calibri"/>
                <a:cs typeface="Calibri"/>
              </a:rPr>
              <a:t>	</a:t>
            </a:r>
            <a:r>
              <a:rPr lang="en-US" sz="2200" dirty="0" smtClean="0">
                <a:latin typeface="Calibri"/>
                <a:cs typeface="Calibri"/>
              </a:rPr>
              <a:t>		(0 to 1)</a:t>
            </a:r>
          </a:p>
          <a:p>
            <a:pPr marL="342900" indent="-342900" algn="just">
              <a:buFontTx/>
              <a:buChar char="-"/>
            </a:pPr>
            <a:r>
              <a:rPr lang="en-US" sz="2200" b="1" dirty="0" err="1" smtClean="0">
                <a:latin typeface="Calibri"/>
                <a:cs typeface="Calibri"/>
              </a:rPr>
              <a:t>Rs</a:t>
            </a:r>
            <a:r>
              <a:rPr lang="en-US" sz="2200" dirty="0" smtClean="0">
                <a:latin typeface="Calibri"/>
                <a:cs typeface="Calibri"/>
              </a:rPr>
              <a:t> sphere equivalent radius </a:t>
            </a:r>
            <a:r>
              <a:rPr lang="en-US" sz="2200" dirty="0">
                <a:cs typeface="Calibri"/>
              </a:rPr>
              <a:t>(</a:t>
            </a:r>
            <a:r>
              <a:rPr lang="en-US" sz="2200" dirty="0" smtClean="0">
                <a:latin typeface="Symbol" charset="2"/>
                <a:cs typeface="Symbol" charset="2"/>
              </a:rPr>
              <a:t>m</a:t>
            </a:r>
            <a:r>
              <a:rPr lang="en-US" sz="2200" dirty="0" smtClean="0">
                <a:cs typeface="Calibri"/>
              </a:rPr>
              <a:t>m) for </a:t>
            </a:r>
            <a:r>
              <a:rPr lang="en-US" sz="2200" dirty="0" smtClean="0">
                <a:latin typeface="Calibri"/>
                <a:cs typeface="Calibri"/>
              </a:rPr>
              <a:t>isotropic or anisotropic diffusion domain</a:t>
            </a:r>
          </a:p>
          <a:p>
            <a:pPr marL="342900" indent="-342900" algn="just">
              <a:buFontTx/>
              <a:buChar char="-"/>
            </a:pPr>
            <a:endParaRPr lang="en-US" sz="2200" dirty="0" smtClean="0">
              <a:latin typeface="Calibri"/>
              <a:cs typeface="Calibri"/>
            </a:endParaRPr>
          </a:p>
          <a:p>
            <a:pPr marL="800100" lvl="1" indent="-342900" algn="just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 Hexagonal (apatite)</a:t>
            </a:r>
          </a:p>
          <a:p>
            <a:pPr marL="800100" lvl="1" indent="-342900" algn="just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 Tetragonal (zircon)</a:t>
            </a:r>
          </a:p>
          <a:p>
            <a:pPr marL="800100" lvl="1" indent="-342900" algn="just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 ± pyramids, broken faces </a:t>
            </a:r>
          </a:p>
          <a:p>
            <a:pPr marL="800100" lvl="1" indent="-342900" algn="just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…</a:t>
            </a:r>
          </a:p>
          <a:p>
            <a:pPr algn="just">
              <a:buFontTx/>
              <a:buChar char="-"/>
            </a:pPr>
            <a:endParaRPr lang="en-US" sz="2200" b="1" dirty="0" smtClean="0">
              <a:latin typeface="Calibri"/>
              <a:cs typeface="Calibri"/>
            </a:endParaRPr>
          </a:p>
          <a:p>
            <a:pPr algn="just"/>
            <a:r>
              <a:rPr lang="en-US" sz="2200" b="1" dirty="0" smtClean="0">
                <a:latin typeface="Calibri"/>
                <a:cs typeface="Calibri"/>
              </a:rPr>
              <a:t>Need of a F</a:t>
            </a:r>
            <a:r>
              <a:rPr lang="en-US" sz="2200" b="1" baseline="-25000" dirty="0" smtClean="0">
                <a:latin typeface="Calibri"/>
                <a:cs typeface="Calibri"/>
              </a:rPr>
              <a:t>T</a:t>
            </a:r>
            <a:r>
              <a:rPr lang="en-US" sz="2200" b="1" dirty="0" smtClean="0">
                <a:latin typeface="Calibri"/>
                <a:cs typeface="Calibri"/>
              </a:rPr>
              <a:t> &gt; 0.65 and </a:t>
            </a:r>
            <a:r>
              <a:rPr lang="en-US" sz="2200" b="1" dirty="0" err="1" smtClean="0">
                <a:latin typeface="Calibri"/>
                <a:cs typeface="Calibri"/>
              </a:rPr>
              <a:t>Rs</a:t>
            </a:r>
            <a:r>
              <a:rPr lang="en-US" sz="2200" b="1" dirty="0" smtClean="0">
                <a:latin typeface="Calibri"/>
                <a:cs typeface="Calibri"/>
              </a:rPr>
              <a:t> &gt; 40 </a:t>
            </a:r>
            <a:r>
              <a:rPr lang="en-US" sz="2200" b="1" dirty="0" smtClean="0">
                <a:latin typeface="Symbol" charset="2"/>
                <a:cs typeface="Symbol" charset="2"/>
              </a:rPr>
              <a:t>m</a:t>
            </a:r>
            <a:r>
              <a:rPr lang="en-US" sz="2200" b="1" dirty="0" smtClean="0">
                <a:latin typeface="Calibri"/>
                <a:cs typeface="Calibri"/>
              </a:rPr>
              <a:t>m</a:t>
            </a:r>
            <a:r>
              <a:rPr lang="mr-IN" sz="2200" b="1" dirty="0" smtClean="0">
                <a:latin typeface="Calibri"/>
                <a:cs typeface="Calibri"/>
              </a:rPr>
              <a:t>…</a:t>
            </a:r>
            <a:endParaRPr lang="en-US" sz="2200" dirty="0" smtClean="0">
              <a:latin typeface="Calibri"/>
              <a:cs typeface="Calibri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593113" y="5508379"/>
            <a:ext cx="242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Ketcham</a:t>
            </a:r>
            <a:r>
              <a:rPr lang="fr-FR" i="1" dirty="0" smtClean="0"/>
              <a:t> et al. (2011);</a:t>
            </a:r>
            <a:r>
              <a:rPr lang="fr-FR" i="1" dirty="0"/>
              <a:t> </a:t>
            </a:r>
            <a:endParaRPr lang="fr-FR" i="1" dirty="0" smtClean="0"/>
          </a:p>
          <a:p>
            <a:r>
              <a:rPr lang="fr-FR" i="1" dirty="0" smtClean="0"/>
              <a:t>Gautheron et al. </a:t>
            </a:r>
            <a:r>
              <a:rPr lang="fr-FR" i="1" dirty="0"/>
              <a:t>(</a:t>
            </a:r>
            <a:r>
              <a:rPr lang="fr-FR" i="1" dirty="0" smtClean="0"/>
              <a:t>2012)</a:t>
            </a:r>
            <a:endParaRPr lang="fr-FR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595935" y="6275310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hlinkClick r:id="rId4"/>
              </a:rPr>
              <a:t>http://hebergement.u-psud.fr/flojt/</a:t>
            </a:r>
            <a:r>
              <a:rPr lang="en-GB" sz="2000" b="1" dirty="0" smtClean="0"/>
              <a:t> 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0" y="764798"/>
            <a:ext cx="5685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  <a:cs typeface="Calibri"/>
              </a:rPr>
              <a:t>Calculation using a Monte Carlo model </a:t>
            </a:r>
            <a:r>
              <a:rPr lang="en-US" sz="2400" b="1" dirty="0" smtClean="0">
                <a:solidFill>
                  <a:srgbClr val="FF0000"/>
                </a:solidFill>
                <a:cs typeface="Calibri"/>
              </a:rPr>
              <a:t>of:</a:t>
            </a:r>
            <a:endParaRPr lang="en-US" sz="2400" b="1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6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6" name="Picture 4" descr="emballage Ech P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04536"/>
            <a:ext cx="5334000" cy="1763713"/>
          </a:xfrm>
          <a:prstGeom prst="rect">
            <a:avLst/>
          </a:prstGeom>
          <a:noFill/>
        </p:spPr>
      </p:pic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228600" y="1185336"/>
            <a:ext cx="868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smtClean="0">
                <a:latin typeface="Calibri"/>
                <a:cs typeface="Calibri"/>
              </a:rPr>
              <a:t>Platinum</a:t>
            </a:r>
            <a:r>
              <a:rPr lang="en-US" sz="2400" dirty="0" smtClean="0">
                <a:latin typeface="Calibri"/>
                <a:cs typeface="Calibri"/>
              </a:rPr>
              <a:t> tube (apatite), </a:t>
            </a:r>
            <a:r>
              <a:rPr lang="en-US" sz="2400" b="1" dirty="0" smtClean="0">
                <a:latin typeface="Calibri"/>
                <a:cs typeface="Calibri"/>
              </a:rPr>
              <a:t>niobium</a:t>
            </a:r>
            <a:r>
              <a:rPr lang="en-US" sz="2400" dirty="0" smtClean="0">
                <a:latin typeface="Calibri"/>
                <a:cs typeface="Calibri"/>
              </a:rPr>
              <a:t> tube (zircon, </a:t>
            </a:r>
            <a:r>
              <a:rPr lang="en-US" sz="2400" dirty="0" err="1" smtClean="0">
                <a:latin typeface="Calibri"/>
                <a:cs typeface="Calibri"/>
              </a:rPr>
              <a:t>titanite</a:t>
            </a:r>
            <a:r>
              <a:rPr lang="en-US" sz="2400" dirty="0" smtClean="0">
                <a:latin typeface="Calibri"/>
                <a:cs typeface="Calibri"/>
              </a:rPr>
              <a:t>) or </a:t>
            </a:r>
            <a:r>
              <a:rPr lang="en-US" sz="2400" b="1" dirty="0" smtClean="0">
                <a:latin typeface="Calibri"/>
                <a:cs typeface="Calibri"/>
              </a:rPr>
              <a:t>niobium</a:t>
            </a:r>
            <a:r>
              <a:rPr lang="en-US" sz="2400" dirty="0" smtClean="0">
                <a:latin typeface="Calibri"/>
                <a:cs typeface="Calibri"/>
              </a:rPr>
              <a:t> foil (iron oxides, calcite</a:t>
            </a:r>
            <a:r>
              <a:rPr lang="mr-IN" sz="2400" dirty="0" smtClean="0">
                <a:latin typeface="Calibri"/>
                <a:cs typeface="Calibri"/>
              </a:rPr>
              <a:t>…</a:t>
            </a:r>
            <a:r>
              <a:rPr lang="en-US" sz="2400" dirty="0" smtClean="0">
                <a:latin typeface="Calibri"/>
                <a:cs typeface="Calibri"/>
              </a:rPr>
              <a:t>)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457200" y="4995336"/>
            <a:ext cx="8305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 eaLnBrk="0" hangingPunct="0"/>
            <a:r>
              <a:rPr lang="en-US" sz="2400" dirty="0">
                <a:latin typeface="Calibri"/>
                <a:cs typeface="Calibri"/>
              </a:rPr>
              <a:t>C</a:t>
            </a:r>
            <a:r>
              <a:rPr lang="en-US" sz="2400" dirty="0" smtClean="0">
                <a:latin typeface="Calibri"/>
                <a:cs typeface="Calibri"/>
              </a:rPr>
              <a:t>apsule is used to transport the grain(s) and to ensure He degassing (laser light absorption).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07879" name="Picture 7" descr="capsulePt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194986"/>
            <a:ext cx="2819400" cy="2114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Crystals packing: apatite , zircon, </a:t>
            </a:r>
            <a:r>
              <a:rPr lang="en-US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titanite</a:t>
            </a:r>
            <a:r>
              <a:rPr lang="mr-IN" sz="2200" b="1" dirty="0" smtClean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 examples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7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59579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</a:t>
            </a:r>
            <a:r>
              <a:rPr lang="en-US" sz="2200" b="1" baseline="30000" dirty="0" smtClean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He analysis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719667" y="1190678"/>
            <a:ext cx="5820413" cy="767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292100" y="4619977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Extraction, purification and analysis line for </a:t>
            </a:r>
            <a:r>
              <a:rPr lang="en-US" sz="2400" baseline="30000" dirty="0" smtClean="0">
                <a:solidFill>
                  <a:srgbClr val="000000"/>
                </a:solidFill>
                <a:latin typeface="Calibri"/>
                <a:cs typeface="Calibri"/>
              </a:rPr>
              <a:t>4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He content determination at ~2%</a:t>
            </a:r>
          </a:p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Special gas purification for iron oxides (i.e. goethite)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and calcite because of large H</a:t>
            </a:r>
            <a:r>
              <a:rPr lang="en-US" sz="2400" baseline="-25000" dirty="0" smtClean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O and CO</a:t>
            </a:r>
            <a:r>
              <a:rPr lang="en-US" sz="2400" baseline="-25000" dirty="0" smtClean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degassing 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12" name="Image 11" descr="ManipHe-LaboGR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1057" y="851732"/>
            <a:ext cx="8699500" cy="32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5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59579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U-</a:t>
            </a:r>
            <a:r>
              <a:rPr lang="en-US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lang="en-US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Sm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analysis  </a:t>
            </a:r>
            <a:endParaRPr lang="en-US" sz="2200" b="1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719667" y="1190678"/>
            <a:ext cx="5820413" cy="767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Chimie+ICPMS.tif"/>
          <p:cNvPicPr>
            <a:picLocks noChangeAspect="1"/>
          </p:cNvPicPr>
          <p:nvPr/>
        </p:nvPicPr>
        <p:blipFill rotWithShape="1">
          <a:blip r:embed="rId2"/>
          <a:srcRect r="55823" b="10551"/>
          <a:stretch/>
        </p:blipFill>
        <p:spPr>
          <a:xfrm>
            <a:off x="228600" y="1067869"/>
            <a:ext cx="4257302" cy="331786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04800" y="5021759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latin typeface="Calibri"/>
                <a:cs typeface="Calibri"/>
                <a:sym typeface="Wingdings"/>
              </a:rPr>
              <a:t>Addition of pure selected isotopes (example: </a:t>
            </a:r>
            <a:r>
              <a:rPr lang="en-US" sz="2400" baseline="30000" dirty="0" smtClean="0">
                <a:latin typeface="Calibri"/>
                <a:cs typeface="Calibri"/>
                <a:sym typeface="Wingdings"/>
              </a:rPr>
              <a:t>235</a:t>
            </a:r>
            <a:r>
              <a:rPr lang="en-US" sz="2400" dirty="0" smtClean="0">
                <a:latin typeface="Calibri"/>
                <a:cs typeface="Calibri"/>
                <a:sym typeface="Wingdings"/>
              </a:rPr>
              <a:t>U, </a:t>
            </a:r>
            <a:r>
              <a:rPr lang="en-US" sz="2400" baseline="30000" dirty="0" smtClean="0">
                <a:latin typeface="Calibri"/>
                <a:cs typeface="Calibri"/>
                <a:sym typeface="Wingdings"/>
              </a:rPr>
              <a:t>230</a:t>
            </a:r>
            <a:r>
              <a:rPr lang="en-US" sz="2400" dirty="0" smtClean="0">
                <a:latin typeface="Calibri"/>
                <a:cs typeface="Calibri"/>
                <a:sym typeface="Wingdings"/>
              </a:rPr>
              <a:t>Th, </a:t>
            </a:r>
            <a:r>
              <a:rPr lang="en-US" sz="2400" baseline="30000" dirty="0" smtClean="0">
                <a:latin typeface="Calibri"/>
                <a:cs typeface="Calibri"/>
                <a:sym typeface="Wingdings"/>
              </a:rPr>
              <a:t>149</a:t>
            </a:r>
            <a:r>
              <a:rPr lang="en-US" sz="2400" dirty="0" smtClean="0">
                <a:latin typeface="Calibri"/>
                <a:cs typeface="Calibri"/>
                <a:sym typeface="Wingdings"/>
              </a:rPr>
              <a:t>Sm) spikes during dissolution.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00"/>
                    </a14:imgEffect>
                    <a14:imgEffect>
                      <a14:saturation sat="66000"/>
                    </a14:imgEffect>
                    <a14:imgEffect>
                      <a14:brightnessContrast bright="1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407"/>
          <a:stretch/>
        </p:blipFill>
        <p:spPr>
          <a:xfrm>
            <a:off x="4652962" y="1067870"/>
            <a:ext cx="4186238" cy="318611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036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59579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U-</a:t>
            </a:r>
            <a:r>
              <a:rPr lang="en-US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lang="en-US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Sm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 analyses by ICPMS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719667" y="1190678"/>
            <a:ext cx="5820413" cy="767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938577"/>
            <a:ext cx="4730532" cy="3532882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8692" y="5284169"/>
            <a:ext cx="79727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baseline="30000" dirty="0" smtClean="0">
                <a:cs typeface="Calibri"/>
                <a:sym typeface="Wingdings"/>
              </a:rPr>
              <a:t>238</a:t>
            </a:r>
            <a:r>
              <a:rPr lang="en-US" sz="2400" dirty="0" smtClean="0">
                <a:cs typeface="Calibri"/>
                <a:sym typeface="Wingdings"/>
              </a:rPr>
              <a:t>U</a:t>
            </a:r>
            <a:r>
              <a:rPr lang="en-US" sz="2400" dirty="0">
                <a:cs typeface="Calibri"/>
                <a:sym typeface="Wingdings"/>
              </a:rPr>
              <a:t>, </a:t>
            </a:r>
            <a:r>
              <a:rPr lang="en-US" sz="2400" baseline="30000" dirty="0">
                <a:cs typeface="Calibri"/>
                <a:sym typeface="Wingdings"/>
              </a:rPr>
              <a:t>232</a:t>
            </a:r>
            <a:r>
              <a:rPr lang="en-US" sz="2400" dirty="0">
                <a:cs typeface="Calibri"/>
                <a:sym typeface="Wingdings"/>
              </a:rPr>
              <a:t>Th and </a:t>
            </a:r>
            <a:r>
              <a:rPr lang="en-US" sz="2400" baseline="30000" dirty="0">
                <a:cs typeface="Calibri"/>
                <a:sym typeface="Wingdings"/>
              </a:rPr>
              <a:t>147</a:t>
            </a:r>
            <a:r>
              <a:rPr lang="en-US" sz="2400" dirty="0">
                <a:cs typeface="Calibri"/>
                <a:sym typeface="Wingdings"/>
              </a:rPr>
              <a:t>Sm determination by isotopic dilution method (see Evans et al., 2005 for details)</a:t>
            </a:r>
          </a:p>
        </p:txBody>
      </p:sp>
    </p:spTree>
    <p:extLst>
      <p:ext uri="{BB962C8B-B14F-4D97-AF65-F5344CB8AC3E}">
        <p14:creationId xmlns:p14="http://schemas.microsoft.com/office/powerpoint/2010/main" val="23984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Base hypothesis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748" y="770468"/>
            <a:ext cx="8389551" cy="441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90000"/>
              </a:lnSpc>
              <a:buFont typeface="Wingdings" charset="2"/>
              <a:buChar char="Ø"/>
            </a:pPr>
            <a:r>
              <a:rPr lang="en-US" sz="2400" dirty="0" smtClean="0">
                <a:latin typeface="Calibri"/>
                <a:cs typeface="Calibri"/>
              </a:rPr>
              <a:t>U-</a:t>
            </a:r>
            <a:r>
              <a:rPr lang="en-US" sz="2400" dirty="0" err="1" smtClean="0">
                <a:latin typeface="Calibri"/>
                <a:cs typeface="Calibri"/>
              </a:rPr>
              <a:t>Th</a:t>
            </a:r>
            <a:r>
              <a:rPr lang="en-US" sz="2400" dirty="0" smtClean="0">
                <a:latin typeface="Calibri"/>
                <a:cs typeface="Calibri"/>
              </a:rPr>
              <a:t> decay series are on secular equilibrium (t&gt;1Ma)</a:t>
            </a:r>
          </a:p>
          <a:p>
            <a:pPr marL="514350" indent="-514350" algn="just">
              <a:lnSpc>
                <a:spcPct val="90000"/>
              </a:lnSpc>
              <a:buFont typeface="Wingdings" charset="2"/>
              <a:buChar char="Ø"/>
            </a:pPr>
            <a:endParaRPr lang="en-US" sz="2400" dirty="0" smtClean="0">
              <a:latin typeface="Calibri"/>
              <a:cs typeface="Calibri"/>
            </a:endParaRPr>
          </a:p>
          <a:p>
            <a:pPr marL="514350" indent="-514350" algn="just">
              <a:lnSpc>
                <a:spcPct val="90000"/>
              </a:lnSpc>
              <a:buFont typeface="Wingdings" charset="2"/>
              <a:buChar char="Ø"/>
            </a:pPr>
            <a:r>
              <a:rPr lang="en-US" sz="2400" dirty="0" smtClean="0">
                <a:latin typeface="Calibri"/>
                <a:cs typeface="Calibri"/>
              </a:rPr>
              <a:t>No U-</a:t>
            </a:r>
            <a:r>
              <a:rPr lang="en-US" sz="2400" dirty="0" err="1" smtClean="0">
                <a:latin typeface="Calibri"/>
                <a:cs typeface="Calibri"/>
              </a:rPr>
              <a:t>Th</a:t>
            </a:r>
            <a:r>
              <a:rPr lang="en-US" sz="2400" dirty="0" smtClean="0">
                <a:latin typeface="Calibri"/>
                <a:cs typeface="Calibri"/>
              </a:rPr>
              <a:t>-</a:t>
            </a:r>
            <a:r>
              <a:rPr lang="en-US" sz="2400" dirty="0" err="1" smtClean="0">
                <a:latin typeface="Calibri"/>
                <a:cs typeface="Calibri"/>
              </a:rPr>
              <a:t>Sm</a:t>
            </a:r>
            <a:r>
              <a:rPr lang="en-US" sz="2400" dirty="0" smtClean="0">
                <a:latin typeface="Calibri"/>
                <a:cs typeface="Calibri"/>
              </a:rPr>
              <a:t> loss </a:t>
            </a:r>
          </a:p>
          <a:p>
            <a:pPr algn="just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marL="514350" indent="-514350" algn="just">
              <a:lnSpc>
                <a:spcPct val="90000"/>
              </a:lnSpc>
              <a:buFont typeface="Wingdings" charset="2"/>
              <a:buChar char="Ø"/>
            </a:pPr>
            <a:r>
              <a:rPr lang="en-US" sz="2400" dirty="0" smtClean="0">
                <a:latin typeface="Calibri"/>
                <a:cs typeface="Calibri"/>
              </a:rPr>
              <a:t>No common helium, </a:t>
            </a:r>
          </a:p>
          <a:p>
            <a:pPr algn="just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  or </a:t>
            </a:r>
            <a:r>
              <a:rPr lang="en-US" sz="2400" baseline="30000" dirty="0" smtClean="0">
                <a:latin typeface="Calibri"/>
                <a:cs typeface="Calibri"/>
              </a:rPr>
              <a:t>4</a:t>
            </a:r>
            <a:r>
              <a:rPr lang="en-US" sz="2400" dirty="0" smtClean="0">
                <a:latin typeface="Calibri"/>
                <a:cs typeface="Calibri"/>
              </a:rPr>
              <a:t>He, </a:t>
            </a:r>
            <a:r>
              <a:rPr lang="en-US" sz="2400" baseline="30000" dirty="0" smtClean="0">
                <a:latin typeface="Calibri"/>
                <a:cs typeface="Calibri"/>
              </a:rPr>
              <a:t>21</a:t>
            </a:r>
            <a:r>
              <a:rPr lang="en-US" sz="2400" dirty="0" smtClean="0">
                <a:latin typeface="Calibri"/>
                <a:cs typeface="Calibri"/>
              </a:rPr>
              <a:t>Ne</a:t>
            </a:r>
            <a:r>
              <a:rPr lang="en-US" sz="2400" baseline="-25000" dirty="0" smtClean="0">
                <a:latin typeface="Calibri"/>
                <a:cs typeface="Calibri"/>
              </a:rPr>
              <a:t>c</a:t>
            </a:r>
            <a:r>
              <a:rPr lang="en-US" sz="2400" dirty="0" smtClean="0">
                <a:latin typeface="Calibri"/>
                <a:cs typeface="Calibri"/>
              </a:rPr>
              <a:t> &lt;&lt; </a:t>
            </a:r>
            <a:r>
              <a:rPr lang="en-US" sz="2400" baseline="30000" dirty="0" smtClean="0">
                <a:latin typeface="Calibri"/>
                <a:cs typeface="Calibri"/>
              </a:rPr>
              <a:t>4</a:t>
            </a:r>
            <a:r>
              <a:rPr lang="en-US" sz="2400" dirty="0" smtClean="0">
                <a:latin typeface="Calibri"/>
                <a:cs typeface="Calibri"/>
              </a:rPr>
              <a:t>He* (radiogenic) </a:t>
            </a:r>
          </a:p>
          <a:p>
            <a:pPr algn="just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  </a:t>
            </a:r>
          </a:p>
          <a:p>
            <a:pPr marL="514350" indent="-514350" algn="just">
              <a:lnSpc>
                <a:spcPct val="90000"/>
              </a:lnSpc>
              <a:buFont typeface="Wingdings" charset="2"/>
              <a:buChar char="Ø"/>
            </a:pPr>
            <a:endParaRPr lang="en-US" sz="2400" dirty="0" smtClean="0">
              <a:latin typeface="Calibri"/>
              <a:cs typeface="Calibri"/>
            </a:endParaRPr>
          </a:p>
          <a:p>
            <a:pPr marL="514350" indent="-514350" algn="just">
              <a:lnSpc>
                <a:spcPct val="90000"/>
              </a:lnSpc>
              <a:buFont typeface="Wingdings" charset="2"/>
              <a:buChar char="Ø"/>
            </a:pPr>
            <a:endParaRPr lang="en-US" sz="2400" dirty="0" smtClean="0">
              <a:latin typeface="Calibri"/>
              <a:cs typeface="Calibri"/>
            </a:endParaRPr>
          </a:p>
          <a:p>
            <a:pPr marL="514350" indent="-514350" algn="just">
              <a:lnSpc>
                <a:spcPct val="90000"/>
              </a:lnSpc>
              <a:buFont typeface="Wingdings" charset="2"/>
              <a:buChar char="Ø"/>
            </a:pPr>
            <a:endParaRPr lang="en-US" sz="2400" dirty="0" smtClean="0">
              <a:latin typeface="Calibri"/>
              <a:cs typeface="Calibri"/>
            </a:endParaRPr>
          </a:p>
          <a:p>
            <a:pPr marL="514350" indent="-514350" algn="just">
              <a:lnSpc>
                <a:spcPct val="90000"/>
              </a:lnSpc>
              <a:buFont typeface="Wingdings" charset="2"/>
              <a:buChar char="Ø"/>
            </a:pPr>
            <a:endParaRPr lang="en-US" sz="2400" dirty="0" smtClean="0">
              <a:latin typeface="Calibri"/>
              <a:cs typeface="Calibri"/>
            </a:endParaRPr>
          </a:p>
          <a:p>
            <a:pPr marL="514350" indent="-514350" algn="just">
              <a:lnSpc>
                <a:spcPct val="90000"/>
              </a:lnSpc>
              <a:buFont typeface="Wingdings" charset="2"/>
              <a:buChar char="Ø"/>
            </a:pPr>
            <a:r>
              <a:rPr lang="en-US" sz="2400" dirty="0" smtClean="0">
                <a:latin typeface="Calibri"/>
                <a:cs typeface="Calibri"/>
              </a:rPr>
              <a:t>No </a:t>
            </a:r>
            <a:r>
              <a:rPr lang="en-US" sz="2400" baseline="30000" dirty="0" smtClean="0">
                <a:latin typeface="Calibri"/>
                <a:cs typeface="Calibri"/>
              </a:rPr>
              <a:t>4</a:t>
            </a:r>
            <a:r>
              <a:rPr lang="en-US" sz="2400" dirty="0" smtClean="0">
                <a:latin typeface="Calibri"/>
                <a:cs typeface="Calibri"/>
              </a:rPr>
              <a:t>He implantation </a:t>
            </a:r>
          </a:p>
          <a:p>
            <a:pPr algn="just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	</a:t>
            </a:r>
            <a:r>
              <a:rPr lang="en-US" sz="2400" dirty="0" smtClean="0">
                <a:latin typeface="Calibri"/>
                <a:cs typeface="Calibri"/>
              </a:rPr>
              <a:t>    from neighbor minerals</a:t>
            </a:r>
          </a:p>
        </p:txBody>
      </p:sp>
      <p:pic>
        <p:nvPicPr>
          <p:cNvPr id="8" name="Image 7" descr="Fig_Implantation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99" y="2825748"/>
            <a:ext cx="3276601" cy="3556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102608" y="6358493"/>
            <a:ext cx="242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Gautheron et al. (2012)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2796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Impact of He implantation on AHe age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1" y="5156021"/>
            <a:ext cx="3934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From Murray et al. (2014);</a:t>
            </a:r>
          </a:p>
          <a:p>
            <a:endParaRPr lang="en-US" i="1" smtClean="0"/>
          </a:p>
          <a:p>
            <a:r>
              <a:rPr lang="en-US" i="1" smtClean="0"/>
              <a:t>See also Spiegel et al. (2009);  </a:t>
            </a:r>
          </a:p>
          <a:p>
            <a:r>
              <a:rPr lang="en-US" i="1" smtClean="0"/>
              <a:t>Janowski et al. (2017)</a:t>
            </a:r>
            <a:endParaRPr lang="en-US" i="1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24" y="1584679"/>
            <a:ext cx="4822382" cy="2846211"/>
          </a:xfrm>
          <a:prstGeom prst="rect">
            <a:avLst/>
          </a:prstGeom>
        </p:spPr>
      </p:pic>
      <p:pic>
        <p:nvPicPr>
          <p:cNvPr id="3" name="Image 2" descr="Murrayetal_2014_Implantatio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t="82477" r="53236" b="6821"/>
          <a:stretch/>
        </p:blipFill>
        <p:spPr>
          <a:xfrm>
            <a:off x="5259827" y="5318965"/>
            <a:ext cx="3847428" cy="1358334"/>
          </a:xfrm>
          <a:prstGeom prst="rect">
            <a:avLst/>
          </a:prstGeom>
        </p:spPr>
      </p:pic>
      <p:pic>
        <p:nvPicPr>
          <p:cNvPr id="14" name="Image 13" descr="Murrayetal_2014_Implantatio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t="6858" r="52386" b="56184"/>
          <a:stretch/>
        </p:blipFill>
        <p:spPr>
          <a:xfrm>
            <a:off x="5259826" y="604956"/>
            <a:ext cx="3847429" cy="46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59579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(U-</a:t>
            </a:r>
            <a:r>
              <a:rPr lang="en-US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lang="en-US" sz="2200" b="1" dirty="0" err="1" smtClean="0">
                <a:solidFill>
                  <a:srgbClr val="FFFFFF"/>
                </a:solidFill>
                <a:latin typeface="Calibri"/>
                <a:cs typeface="Calibri"/>
              </a:rPr>
              <a:t>Sm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)/He age calculation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47</a:t>
            </a:fld>
            <a:endParaRPr lang="fr-FR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999473"/>
              </p:ext>
            </p:extLst>
          </p:nvPr>
        </p:nvGraphicFramePr>
        <p:xfrm>
          <a:off x="3256843" y="875289"/>
          <a:ext cx="4137379" cy="1068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46" name="…quation" r:id="rId3" imgW="1968500" imgH="508000" progId="Equation.3">
                  <p:embed/>
                </p:oleObj>
              </mc:Choice>
              <mc:Fallback>
                <p:oleObj name="…quation" r:id="rId3" imgW="19685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6843" y="875289"/>
                        <a:ext cx="4137379" cy="1068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535908"/>
              </p:ext>
            </p:extLst>
          </p:nvPr>
        </p:nvGraphicFramePr>
        <p:xfrm>
          <a:off x="1178400" y="2828151"/>
          <a:ext cx="6114575" cy="77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47" name="…quation" r:id="rId5" imgW="3429000" imgH="431800" progId="Equation.3">
                  <p:embed/>
                </p:oleObj>
              </mc:Choice>
              <mc:Fallback>
                <p:oleObj name="…quation" r:id="rId5" imgW="3429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78400" y="2828151"/>
                        <a:ext cx="6114575" cy="77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060340"/>
              </p:ext>
            </p:extLst>
          </p:nvPr>
        </p:nvGraphicFramePr>
        <p:xfrm>
          <a:off x="2141844" y="3743310"/>
          <a:ext cx="6180810" cy="57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48" name="…quation" r:id="rId7" imgW="3416300" imgH="317500" progId="Equation.3">
                  <p:embed/>
                </p:oleObj>
              </mc:Choice>
              <mc:Fallback>
                <p:oleObj name="…quation" r:id="rId7" imgW="34163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1844" y="3743310"/>
                        <a:ext cx="6180810" cy="57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95748" y="2214392"/>
            <a:ext cx="6404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He instantaneous production (P* / per year):</a:t>
            </a:r>
            <a:endParaRPr lang="en-US" sz="24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24437"/>
              </p:ext>
            </p:extLst>
          </p:nvPr>
        </p:nvGraphicFramePr>
        <p:xfrm>
          <a:off x="2876372" y="4923753"/>
          <a:ext cx="3698024" cy="98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49" name="…quation" r:id="rId9" imgW="1625600" imgH="431800" progId="Equation.3">
                  <p:embed/>
                </p:oleObj>
              </mc:Choice>
              <mc:Fallback>
                <p:oleObj name="…quation" r:id="rId9" imgW="1625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76372" y="4923753"/>
                        <a:ext cx="3698024" cy="982288"/>
                      </a:xfrm>
                      <a:prstGeom prst="rect">
                        <a:avLst/>
                      </a:prstGeom>
                      <a:solidFill>
                        <a:srgbClr val="FFFBBB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195748" y="4923753"/>
            <a:ext cx="2537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Alpha ejection corrected age:</a:t>
            </a:r>
            <a:endParaRPr lang="en-US" sz="24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195748" y="1103372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(U-</a:t>
            </a:r>
            <a:r>
              <a:rPr lang="en-US" sz="2400" b="1" dirty="0" err="1" smtClean="0"/>
              <a:t>Th</a:t>
            </a:r>
            <a:r>
              <a:rPr lang="en-US" sz="2400" b="1" dirty="0" smtClean="0"/>
              <a:t>-</a:t>
            </a:r>
            <a:r>
              <a:rPr lang="en-US" sz="2400" b="1" dirty="0" err="1" smtClean="0"/>
              <a:t>Sm</a:t>
            </a:r>
            <a:r>
              <a:rPr lang="en-US" sz="2400" b="1" dirty="0" smtClean="0"/>
              <a:t>)/He age: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797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59579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(2) He age reproducibility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4" name="Image 13" descr="Deviation Std 2008-201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23" y="915400"/>
            <a:ext cx="5614416" cy="459028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28600" y="5611959"/>
            <a:ext cx="8573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b="1" dirty="0" smtClean="0"/>
              <a:t>Analytical age: &lt;4% = </a:t>
            </a:r>
            <a:r>
              <a:rPr lang="en-US" sz="2200" dirty="0" smtClean="0"/>
              <a:t>&lt;2% for He and &lt;2% for U-</a:t>
            </a:r>
            <a:r>
              <a:rPr lang="en-US" sz="2200" dirty="0" err="1" smtClean="0"/>
              <a:t>Th</a:t>
            </a:r>
            <a:r>
              <a:rPr lang="en-US" sz="2200" dirty="0" smtClean="0"/>
              <a:t>-</a:t>
            </a:r>
            <a:r>
              <a:rPr lang="en-US" sz="2200" dirty="0" err="1" smtClean="0"/>
              <a:t>Sm</a:t>
            </a:r>
            <a:r>
              <a:rPr lang="en-US" sz="2200" dirty="0" smtClean="0"/>
              <a:t> measurements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b="1" dirty="0" smtClean="0"/>
              <a:t>Error on He age with ejection factor =&gt; 8-10% </a:t>
            </a:r>
            <a:endParaRPr lang="en-US" sz="22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3090333" y="652755"/>
            <a:ext cx="605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Durango: McDowell et al. (2005); </a:t>
            </a:r>
            <a:r>
              <a:rPr lang="en-US" i="1" dirty="0" err="1" smtClean="0"/>
              <a:t>Limberg</a:t>
            </a:r>
            <a:r>
              <a:rPr lang="en-US" i="1" dirty="0" smtClean="0"/>
              <a:t>: </a:t>
            </a:r>
            <a:r>
              <a:rPr lang="en-US" i="1" dirty="0" err="1" smtClean="0"/>
              <a:t>Kraml</a:t>
            </a:r>
            <a:r>
              <a:rPr lang="en-US" i="1" dirty="0" smtClean="0"/>
              <a:t> et al. (2006)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665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(2) Inversion of </a:t>
            </a: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low temperature thermochronological data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28600" y="730956"/>
            <a:ext cx="5105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Symbol" charset="0"/>
              <a:buChar char="®"/>
            </a:pPr>
            <a:r>
              <a:rPr lang="en-US" sz="2400" b="1" i="1" dirty="0" err="1" smtClean="0">
                <a:latin typeface="Calibri"/>
                <a:cs typeface="Calibri"/>
              </a:rPr>
              <a:t>HeFTy</a:t>
            </a:r>
            <a:r>
              <a:rPr lang="en-US" sz="2400" b="1" i="1" dirty="0" smtClean="0">
                <a:latin typeface="Calibri"/>
                <a:cs typeface="Calibri"/>
              </a:rPr>
              <a:t> :</a:t>
            </a:r>
            <a:endParaRPr lang="en-US" dirty="0" smtClean="0">
              <a:latin typeface="Calibri"/>
              <a:cs typeface="Calibri"/>
            </a:endParaRPr>
          </a:p>
          <a:p>
            <a:pPr marL="742950" lvl="1" indent="-285750" algn="just">
              <a:buFont typeface="Symbol" charset="0"/>
              <a:buChar char="®"/>
            </a:pPr>
            <a:r>
              <a:rPr lang="en-US" sz="2000" dirty="0" err="1" smtClean="0">
                <a:latin typeface="Calibri"/>
                <a:cs typeface="Calibri"/>
              </a:rPr>
              <a:t>Tt</a:t>
            </a:r>
            <a:r>
              <a:rPr lang="en-US" sz="2000" dirty="0" smtClean="0">
                <a:latin typeface="Calibri"/>
                <a:cs typeface="Calibri"/>
              </a:rPr>
              <a:t> path modeling</a:t>
            </a:r>
          </a:p>
          <a:p>
            <a:pPr lvl="1" algn="just">
              <a:buFontTx/>
              <a:buChar char="-"/>
            </a:pPr>
            <a:endParaRPr lang="en-US" sz="1400" dirty="0" smtClean="0">
              <a:latin typeface="Calibri"/>
              <a:cs typeface="Calibri"/>
            </a:endParaRPr>
          </a:p>
          <a:p>
            <a:pPr algn="just"/>
            <a:endParaRPr lang="en-US" sz="1400" b="1" i="1" dirty="0" smtClean="0">
              <a:latin typeface="Calibri"/>
              <a:cs typeface="Calibri"/>
            </a:endParaRPr>
          </a:p>
          <a:p>
            <a:pPr algn="just"/>
            <a:endParaRPr lang="en-US" sz="1400" b="1" i="1" dirty="0">
              <a:latin typeface="Calibri"/>
              <a:cs typeface="Calibri"/>
            </a:endParaRPr>
          </a:p>
          <a:p>
            <a:pPr algn="just"/>
            <a:endParaRPr lang="en-US" sz="1400" b="1" i="1" dirty="0" smtClean="0">
              <a:latin typeface="Calibri"/>
              <a:cs typeface="Calibri"/>
            </a:endParaRPr>
          </a:p>
          <a:p>
            <a:pPr algn="just"/>
            <a:endParaRPr lang="en-US" sz="1400" b="1" i="1" dirty="0">
              <a:latin typeface="Calibri"/>
              <a:cs typeface="Calibri"/>
            </a:endParaRPr>
          </a:p>
          <a:p>
            <a:pPr algn="just"/>
            <a:endParaRPr lang="en-US" sz="1400" b="1" i="1" dirty="0" smtClean="0">
              <a:latin typeface="Calibri"/>
              <a:cs typeface="Calibri"/>
            </a:endParaRPr>
          </a:p>
          <a:p>
            <a:pPr algn="just"/>
            <a:endParaRPr lang="en-US" sz="1400" b="1" i="1" dirty="0">
              <a:latin typeface="Calibri"/>
              <a:cs typeface="Calibri"/>
            </a:endParaRPr>
          </a:p>
          <a:p>
            <a:pPr algn="just"/>
            <a:endParaRPr lang="en-US" sz="1400" b="1" i="1" dirty="0" smtClean="0">
              <a:latin typeface="Calibri"/>
              <a:cs typeface="Calibri"/>
            </a:endParaRPr>
          </a:p>
          <a:p>
            <a:pPr algn="just"/>
            <a:endParaRPr lang="en-US" sz="1400" b="1" i="1" dirty="0">
              <a:latin typeface="Calibri"/>
              <a:cs typeface="Calibri"/>
            </a:endParaRPr>
          </a:p>
          <a:p>
            <a:pPr algn="just"/>
            <a:endParaRPr lang="en-US" sz="1400" b="1" i="1" dirty="0" smtClean="0">
              <a:latin typeface="Calibri"/>
              <a:cs typeface="Calibri"/>
            </a:endParaRPr>
          </a:p>
          <a:p>
            <a:pPr algn="just"/>
            <a:endParaRPr lang="en-US" sz="1400" b="1" i="1" dirty="0">
              <a:latin typeface="Calibri"/>
              <a:cs typeface="Calibri"/>
            </a:endParaRPr>
          </a:p>
          <a:p>
            <a:pPr algn="just"/>
            <a:endParaRPr lang="en-US" sz="1400" b="1" i="1" dirty="0" smtClean="0">
              <a:latin typeface="Calibri"/>
              <a:cs typeface="Calibri"/>
            </a:endParaRPr>
          </a:p>
          <a:p>
            <a:pPr algn="just"/>
            <a:endParaRPr lang="en-US" sz="1400" b="1" i="1" dirty="0">
              <a:latin typeface="Calibri"/>
              <a:cs typeface="Calibri"/>
            </a:endParaRPr>
          </a:p>
          <a:p>
            <a:pPr algn="just"/>
            <a:endParaRPr lang="en-US" sz="1400" b="1" i="1" dirty="0" smtClean="0">
              <a:latin typeface="Calibri"/>
              <a:cs typeface="Calibri"/>
            </a:endParaRPr>
          </a:p>
          <a:p>
            <a:pPr algn="just">
              <a:buFontTx/>
              <a:buChar char="-"/>
            </a:pPr>
            <a:endParaRPr lang="en-US" sz="1400" b="1" i="1" dirty="0" smtClean="0">
              <a:latin typeface="Calibri"/>
              <a:cs typeface="Calibri"/>
            </a:endParaRPr>
          </a:p>
          <a:p>
            <a:pPr algn="just">
              <a:buFontTx/>
              <a:buChar char="-"/>
            </a:pPr>
            <a:endParaRPr lang="en-US" sz="1400" b="1" i="1" dirty="0" smtClean="0">
              <a:latin typeface="Calibri"/>
              <a:cs typeface="Calibri"/>
            </a:endParaRPr>
          </a:p>
          <a:p>
            <a:pPr algn="just">
              <a:buFont typeface="Symbol" pitchFamily="-103" charset="2"/>
              <a:buChar char="®"/>
            </a:pPr>
            <a:r>
              <a:rPr lang="en-US" sz="2400" b="1" i="1" dirty="0" smtClean="0">
                <a:latin typeface="Calibri"/>
                <a:cs typeface="Calibri"/>
              </a:rPr>
              <a:t> PECUBE :</a:t>
            </a:r>
          </a:p>
          <a:p>
            <a:pPr marL="742950" lvl="1" indent="-285750" algn="just">
              <a:buFontTx/>
              <a:buChar char="-"/>
            </a:pPr>
            <a:r>
              <a:rPr lang="en-US" sz="2000" dirty="0" smtClean="0">
                <a:cs typeface="Calibri"/>
              </a:rPr>
              <a:t>3D modeling + vertical profile + faults …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72667" y="4459206"/>
            <a:ext cx="2603374" cy="2308084"/>
          </a:xfrm>
          <a:prstGeom prst="rect">
            <a:avLst/>
          </a:prstGeom>
        </p:spPr>
      </p:pic>
      <p:pic>
        <p:nvPicPr>
          <p:cNvPr id="13" name="Image 12" descr="Fig_pyreenee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47736" y="1778005"/>
            <a:ext cx="3424845" cy="255355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9413" y="1813236"/>
            <a:ext cx="3410477" cy="2388057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 rot="16200000">
            <a:off x="-377349" y="2542981"/>
            <a:ext cx="191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Temperature</a:t>
            </a:r>
            <a:r>
              <a:rPr lang="fr-FR" b="1" dirty="0" smtClean="0"/>
              <a:t> (°C)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3867576" y="730956"/>
            <a:ext cx="5276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0"/>
              <a:buChar char="à"/>
            </a:pPr>
            <a:r>
              <a:rPr lang="en-US" sz="2400" b="1" i="1" dirty="0" err="1" smtClean="0">
                <a:latin typeface="Calibri"/>
                <a:cs typeface="Calibri"/>
              </a:rPr>
              <a:t>QTQt</a:t>
            </a:r>
            <a:r>
              <a:rPr lang="en-US" sz="2400" b="1" i="1" dirty="0" smtClean="0">
                <a:latin typeface="Calibri"/>
                <a:cs typeface="Calibri"/>
              </a:rPr>
              <a:t> : </a:t>
            </a:r>
            <a:r>
              <a:rPr lang="en-US" dirty="0" smtClean="0">
                <a:cs typeface="Calibri"/>
              </a:rPr>
              <a:t> </a:t>
            </a:r>
          </a:p>
          <a:p>
            <a:pPr algn="just"/>
            <a:r>
              <a:rPr lang="en-US" dirty="0" smtClean="0">
                <a:cs typeface="Calibri"/>
              </a:rPr>
              <a:t>  - </a:t>
            </a:r>
            <a:r>
              <a:rPr lang="en-US" sz="2000" dirty="0" err="1" smtClean="0">
                <a:cs typeface="Calibri"/>
              </a:rPr>
              <a:t>Tt</a:t>
            </a:r>
            <a:r>
              <a:rPr lang="en-US" sz="2000" dirty="0" smtClean="0">
                <a:cs typeface="Calibri"/>
              </a:rPr>
              <a:t> + </a:t>
            </a:r>
            <a:r>
              <a:rPr lang="en-US" sz="2000" dirty="0" err="1" smtClean="0">
                <a:cs typeface="Calibri"/>
              </a:rPr>
              <a:t>pluri</a:t>
            </a:r>
            <a:r>
              <a:rPr lang="en-US" sz="2000" dirty="0" smtClean="0">
                <a:cs typeface="Calibri"/>
              </a:rPr>
              <a:t>-samples (vertical profile) modeling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73379" y="6002351"/>
            <a:ext cx="4676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Ketcham (2005); Gallagher (2012): Braun (2003)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08216" y="800099"/>
            <a:ext cx="8227784" cy="543068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(1) (U-</a:t>
            </a:r>
            <a:r>
              <a:rPr lang="en-US" sz="2200" b="1" i="1" dirty="0" err="1" smtClean="0">
                <a:latin typeface="Calibri"/>
                <a:cs typeface="Calibri"/>
              </a:rPr>
              <a:t>Th</a:t>
            </a:r>
            <a:r>
              <a:rPr lang="en-US" sz="2200" b="1" i="1" dirty="0" smtClean="0">
                <a:latin typeface="Calibri"/>
                <a:cs typeface="Calibri"/>
              </a:rPr>
              <a:t>)/He dating system</a:t>
            </a:r>
          </a:p>
          <a:p>
            <a:pPr marL="514350" indent="-514350" algn="just"/>
            <a:endParaRPr lang="en-US" sz="1500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solidFill>
                  <a:srgbClr val="FF0000"/>
                </a:solidFill>
                <a:latin typeface="Calibri"/>
                <a:cs typeface="Calibri"/>
              </a:rPr>
              <a:t>Introduction, generalities</a:t>
            </a:r>
          </a:p>
          <a:p>
            <a:pPr marL="914400" lvl="1" indent="-457200" algn="just">
              <a:buAutoNum type="romanUcPeriod"/>
            </a:pPr>
            <a:endParaRPr lang="en-US" sz="2200" b="1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(U-</a:t>
            </a:r>
            <a:r>
              <a:rPr lang="en-US" sz="2200" b="1" dirty="0" err="1" smtClean="0">
                <a:latin typeface="Calibri"/>
                <a:cs typeface="Calibri"/>
              </a:rPr>
              <a:t>Th</a:t>
            </a:r>
            <a:r>
              <a:rPr lang="en-US" sz="2200" b="1" dirty="0" smtClean="0">
                <a:latin typeface="Calibri"/>
                <a:cs typeface="Calibri"/>
              </a:rPr>
              <a:t>)/He principles (chronometer </a:t>
            </a:r>
            <a:r>
              <a:rPr lang="en-US" sz="2200" b="1" dirty="0" err="1" smtClean="0">
                <a:latin typeface="Calibri"/>
                <a:cs typeface="Calibri"/>
              </a:rPr>
              <a:t>vs</a:t>
            </a:r>
            <a:r>
              <a:rPr lang="en-US" sz="2200" b="1" dirty="0" smtClean="0">
                <a:latin typeface="Calibri"/>
                <a:cs typeface="Calibri"/>
              </a:rPr>
              <a:t> thermochronometer)</a:t>
            </a:r>
            <a:endParaRPr lang="en-US" sz="22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/>
            <a:endParaRPr lang="en-US" sz="15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(2) How to get an (U-</a:t>
            </a:r>
            <a:r>
              <a:rPr lang="en-US" sz="2200" b="1" i="1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)/He age</a:t>
            </a:r>
          </a:p>
          <a:p>
            <a:pPr marL="514350" indent="-514350" algn="just"/>
            <a:endParaRPr lang="en-US" sz="2200" b="1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(3) Applications</a:t>
            </a:r>
          </a:p>
          <a:p>
            <a:pPr marL="914400" lvl="1" indent="-457200" algn="just">
              <a:buAutoNum type="romanUcPeriod"/>
            </a:pPr>
            <a:endParaRPr lang="en-US" sz="2200" b="1" i="1" dirty="0">
              <a:solidFill>
                <a:srgbClr val="000000"/>
              </a:solidFill>
              <a:cs typeface="Calibri"/>
            </a:endParaRPr>
          </a:p>
          <a:p>
            <a:pPr marL="971550" lvl="1" indent="-514350" algn="just">
              <a:buFont typeface="+mj-lt"/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Apatite (U-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Th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Sm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)/He (AHe) method</a:t>
            </a:r>
          </a:p>
          <a:p>
            <a:pPr marL="914400" lvl="1" indent="-457200" algn="just">
              <a:buAutoNum type="romanUcPeriod" startAt="3"/>
            </a:pPr>
            <a:endParaRPr lang="en-US" sz="2200" b="1" dirty="0">
              <a:solidFill>
                <a:srgbClr val="000000"/>
              </a:solidFill>
              <a:cs typeface="Calibri"/>
            </a:endParaRPr>
          </a:p>
          <a:p>
            <a:pPr marL="914400" lvl="1" indent="-457200" algn="just"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Other applications (zircon, iron oxides</a:t>
            </a:r>
            <a:r>
              <a:rPr lang="en-US" sz="2200" b="1" dirty="0" smtClean="0">
                <a:solidFill>
                  <a:srgbClr val="000000"/>
                </a:solidFill>
                <a:cs typeface="Calibri"/>
              </a:rPr>
              <a:t>,</a:t>
            </a:r>
            <a:r>
              <a:rPr lang="mr-IN" sz="2200" b="1" dirty="0" smtClean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  <a:r>
              <a:rPr lang="fr-FR" sz="2200" b="1" dirty="0" smtClean="0">
                <a:solidFill>
                  <a:srgbClr val="000000"/>
                </a:solidFill>
                <a:cs typeface="Calibri"/>
              </a:rPr>
              <a:t>)</a:t>
            </a:r>
            <a:endParaRPr lang="en-US" sz="2200" b="1" i="1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>
                <a:cs typeface="Calibri"/>
              </a:rPr>
              <a:t>(4) Exercises (</a:t>
            </a:r>
            <a:r>
              <a:rPr lang="en-US" sz="2200" b="1" i="1" dirty="0" err="1">
                <a:cs typeface="Calibri"/>
              </a:rPr>
              <a:t>Tc</a:t>
            </a:r>
            <a:r>
              <a:rPr lang="en-US" sz="2200" b="1" i="1" dirty="0">
                <a:cs typeface="Calibri"/>
              </a:rPr>
              <a:t>, ejection, weight, </a:t>
            </a:r>
            <a:r>
              <a:rPr lang="en-US" sz="2200" b="1" i="1" dirty="0" err="1">
                <a:cs typeface="Calibri"/>
              </a:rPr>
              <a:t>Rs</a:t>
            </a:r>
            <a:r>
              <a:rPr lang="en-US" sz="2200" b="1" i="1" dirty="0">
                <a:cs typeface="Calibri"/>
              </a:rPr>
              <a:t>), thermal modeling </a:t>
            </a:r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7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2) Data acquisition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15711" y="1766705"/>
            <a:ext cx="8915400" cy="397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u="sng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TAKE HOME MESSAGE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:</a:t>
            </a: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Do not underestimate 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the time to 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prepare and 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pick your grains (especially for apatite)</a:t>
            </a:r>
          </a:p>
          <a:p>
            <a:pPr algn="just" eaLnBrk="0" hangingPunct="0">
              <a:spcBef>
                <a:spcPct val="50000"/>
              </a:spcBef>
            </a:pPr>
            <a:endParaRPr lang="en-US" sz="2400" dirty="0" smtClean="0">
              <a:latin typeface="Calibri"/>
              <a:ea typeface="ＭＳ Ｐゴシック" pitchFamily="12" charset="-128"/>
              <a:cs typeface="Calibri"/>
            </a:endParaRP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Measure all grains 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geometry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 and report all data (L, H, W, geometries)</a:t>
            </a: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endParaRPr lang="en-US" sz="2400" dirty="0">
              <a:latin typeface="Calibri"/>
              <a:ea typeface="ＭＳ Ｐゴシック" pitchFamily="12" charset="-128"/>
              <a:cs typeface="Calibri"/>
            </a:endParaRP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Error on (U-</a:t>
            </a:r>
            <a:r>
              <a:rPr lang="en-US" sz="2400" dirty="0" err="1" smtClean="0">
                <a:latin typeface="Calibri"/>
                <a:ea typeface="ＭＳ Ｐゴシック" pitchFamily="12" charset="-128"/>
                <a:cs typeface="Calibri"/>
              </a:rPr>
              <a:t>Th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)/He age will be 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~10% </a:t>
            </a:r>
          </a:p>
        </p:txBody>
      </p:sp>
    </p:spTree>
    <p:extLst>
      <p:ext uri="{BB962C8B-B14F-4D97-AF65-F5344CB8AC3E}">
        <p14:creationId xmlns:p14="http://schemas.microsoft.com/office/powerpoint/2010/main" val="42075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08216" y="800099"/>
            <a:ext cx="8227784" cy="543068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(1) (U-</a:t>
            </a:r>
            <a:r>
              <a:rPr lang="en-US" sz="2200" b="1" i="1" dirty="0" err="1" smtClean="0">
                <a:latin typeface="Calibri"/>
                <a:cs typeface="Calibri"/>
              </a:rPr>
              <a:t>Th</a:t>
            </a:r>
            <a:r>
              <a:rPr lang="en-US" sz="2200" b="1" i="1" dirty="0" smtClean="0">
                <a:latin typeface="Calibri"/>
                <a:cs typeface="Calibri"/>
              </a:rPr>
              <a:t>)/He dating system</a:t>
            </a:r>
          </a:p>
          <a:p>
            <a:pPr marL="514350" indent="-514350" algn="just"/>
            <a:endParaRPr lang="en-US" sz="1500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Introduction, generalities</a:t>
            </a:r>
          </a:p>
          <a:p>
            <a:pPr marL="914400" lvl="1" indent="-457200" algn="just">
              <a:buAutoNum type="romanUcPeriod"/>
            </a:pPr>
            <a:endParaRPr lang="en-US" sz="2200" b="1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(U-</a:t>
            </a:r>
            <a:r>
              <a:rPr lang="en-US" sz="2200" b="1" dirty="0" err="1" smtClean="0">
                <a:latin typeface="Calibri"/>
                <a:cs typeface="Calibri"/>
              </a:rPr>
              <a:t>Th</a:t>
            </a:r>
            <a:r>
              <a:rPr lang="en-US" sz="2200" b="1" dirty="0" smtClean="0">
                <a:latin typeface="Calibri"/>
                <a:cs typeface="Calibri"/>
              </a:rPr>
              <a:t>)/He principles (chronometer </a:t>
            </a:r>
            <a:r>
              <a:rPr lang="en-US" sz="2200" b="1" dirty="0" err="1" smtClean="0">
                <a:latin typeface="Calibri"/>
                <a:cs typeface="Calibri"/>
              </a:rPr>
              <a:t>vs</a:t>
            </a:r>
            <a:r>
              <a:rPr lang="en-US" sz="2200" b="1" dirty="0" smtClean="0">
                <a:latin typeface="Calibri"/>
                <a:cs typeface="Calibri"/>
              </a:rPr>
              <a:t> thermochronometer)</a:t>
            </a:r>
            <a:endParaRPr lang="en-US" sz="22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/>
            <a:endParaRPr lang="en-US" sz="15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(2) How to get an (U-</a:t>
            </a:r>
            <a:r>
              <a:rPr lang="en-US" sz="2200" b="1" i="1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)/He age</a:t>
            </a:r>
          </a:p>
          <a:p>
            <a:pPr marL="514350" indent="-514350" algn="just"/>
            <a:endParaRPr lang="en-US" sz="2200" b="1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(3) Applications</a:t>
            </a:r>
          </a:p>
          <a:p>
            <a:pPr marL="914400" lvl="1" indent="-457200" algn="just">
              <a:buAutoNum type="romanUcPeriod"/>
            </a:pPr>
            <a:endParaRPr lang="en-US" sz="2200" b="1" i="1" dirty="0">
              <a:solidFill>
                <a:srgbClr val="000000"/>
              </a:solidFill>
              <a:cs typeface="Calibri"/>
            </a:endParaRPr>
          </a:p>
          <a:p>
            <a:pPr marL="971550" lvl="1" indent="-514350" algn="just">
              <a:buFont typeface="+mj-lt"/>
              <a:buAutoNum type="romanUcPeriod" startAt="3"/>
            </a:pPr>
            <a:r>
              <a:rPr lang="en-US" sz="2200" b="1" dirty="0">
                <a:solidFill>
                  <a:srgbClr val="FF0000"/>
                </a:solidFill>
                <a:cs typeface="Calibri"/>
              </a:rPr>
              <a:t>Apatite (U-</a:t>
            </a:r>
            <a:r>
              <a:rPr lang="en-US" sz="2200" b="1" dirty="0" err="1">
                <a:solidFill>
                  <a:srgbClr val="FF0000"/>
                </a:solidFill>
                <a:cs typeface="Calibri"/>
              </a:rPr>
              <a:t>Th</a:t>
            </a:r>
            <a:r>
              <a:rPr lang="en-US" sz="2200" b="1" dirty="0">
                <a:solidFill>
                  <a:srgbClr val="FF0000"/>
                </a:solidFill>
                <a:cs typeface="Calibri"/>
              </a:rPr>
              <a:t>-</a:t>
            </a:r>
            <a:r>
              <a:rPr lang="en-US" sz="2200" b="1" dirty="0" err="1">
                <a:solidFill>
                  <a:srgbClr val="FF0000"/>
                </a:solidFill>
                <a:cs typeface="Calibri"/>
              </a:rPr>
              <a:t>Sm</a:t>
            </a:r>
            <a:r>
              <a:rPr lang="en-US" sz="2200" b="1" dirty="0">
                <a:solidFill>
                  <a:srgbClr val="FF0000"/>
                </a:solidFill>
                <a:cs typeface="Calibri"/>
              </a:rPr>
              <a:t>)/He (AHe) method</a:t>
            </a:r>
          </a:p>
          <a:p>
            <a:pPr marL="914400" lvl="1" indent="-457200" algn="just">
              <a:buAutoNum type="romanUcPeriod" startAt="3"/>
            </a:pPr>
            <a:endParaRPr lang="en-US" sz="2200" b="1" dirty="0">
              <a:solidFill>
                <a:srgbClr val="000000"/>
              </a:solidFill>
              <a:cs typeface="Calibri"/>
            </a:endParaRPr>
          </a:p>
          <a:p>
            <a:pPr marL="914400" lvl="1" indent="-457200" algn="just"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Other applications (zircon, iron oxides</a:t>
            </a:r>
            <a:r>
              <a:rPr lang="en-US" sz="2200" b="1" dirty="0" smtClean="0">
                <a:solidFill>
                  <a:srgbClr val="000000"/>
                </a:solidFill>
                <a:cs typeface="Calibri"/>
              </a:rPr>
              <a:t>,</a:t>
            </a:r>
            <a:r>
              <a:rPr lang="mr-IN" sz="2200" b="1" dirty="0" smtClean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  <a:r>
              <a:rPr lang="fr-FR" sz="2200" b="1" dirty="0" smtClean="0">
                <a:solidFill>
                  <a:srgbClr val="000000"/>
                </a:solidFill>
                <a:cs typeface="Calibri"/>
              </a:rPr>
              <a:t>)</a:t>
            </a:r>
            <a:endParaRPr lang="en-US" sz="2200" b="1" i="1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>
                <a:cs typeface="Calibri"/>
              </a:rPr>
              <a:t>(4) Exercises (</a:t>
            </a:r>
            <a:r>
              <a:rPr lang="en-US" sz="2200" b="1" i="1" dirty="0" err="1">
                <a:cs typeface="Calibri"/>
              </a:rPr>
              <a:t>Tc</a:t>
            </a:r>
            <a:r>
              <a:rPr lang="en-US" sz="2200" b="1" i="1" dirty="0">
                <a:cs typeface="Calibri"/>
              </a:rPr>
              <a:t>, ejection, weight, </a:t>
            </a:r>
            <a:r>
              <a:rPr lang="en-US" sz="2200" b="1" i="1" dirty="0" err="1">
                <a:cs typeface="Calibri"/>
              </a:rPr>
              <a:t>Rs</a:t>
            </a:r>
            <a:r>
              <a:rPr lang="en-US" sz="2200" b="1" i="1" dirty="0">
                <a:cs typeface="Calibri"/>
              </a:rPr>
              <a:t>), thermal modeling </a:t>
            </a:r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4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chemeClr val="bg1"/>
                </a:solidFill>
                <a:cs typeface="Calibri"/>
              </a:rPr>
              <a:t>III. Apatite He age distribution</a:t>
            </a:r>
            <a:endParaRPr lang="en-US" sz="2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28600" y="738430"/>
            <a:ext cx="8458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AHe age dispersion is often higher than analytical error (~8%)</a:t>
            </a:r>
          </a:p>
          <a:p>
            <a:pPr marL="342900" indent="-342900" algn="just">
              <a:buFont typeface="Wingdings" charset="2"/>
              <a:buChar char="Ø"/>
            </a:pPr>
            <a:endParaRPr lang="en-US" sz="24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French foreland example (buried detrital apatite)</a:t>
            </a:r>
          </a:p>
        </p:txBody>
      </p:sp>
      <p:pic>
        <p:nvPicPr>
          <p:cNvPr id="15" name="Image 14" descr="GraphdispersionAgeDign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1"/>
          <a:stretch/>
        </p:blipFill>
        <p:spPr>
          <a:xfrm>
            <a:off x="5196105" y="1969502"/>
            <a:ext cx="3497898" cy="335280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228600" y="5065613"/>
            <a:ext cx="227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Schwartz et al.</a:t>
            </a:r>
            <a:r>
              <a:rPr lang="fr-FR" i="1" dirty="0"/>
              <a:t> </a:t>
            </a:r>
            <a:r>
              <a:rPr lang="fr-FR" i="1" dirty="0" smtClean="0"/>
              <a:t>(2017)</a:t>
            </a:r>
            <a:endParaRPr lang="fr-FR" i="1" dirty="0"/>
          </a:p>
        </p:txBody>
      </p:sp>
      <p:pic>
        <p:nvPicPr>
          <p:cNvPr id="20" name="Image 19" descr="Figure2Dign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54" r="60191"/>
          <a:stretch/>
        </p:blipFill>
        <p:spPr>
          <a:xfrm>
            <a:off x="228600" y="2108080"/>
            <a:ext cx="4658961" cy="2741228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228600" y="570788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Important dispersion for higher elevation sample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=&gt; non total diffusion? 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2328333" y="3810001"/>
            <a:ext cx="3697111" cy="564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3563888" y="2420888"/>
            <a:ext cx="2264001" cy="564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chemeClr val="bg1"/>
                </a:solidFill>
                <a:cs typeface="Calibri"/>
              </a:rPr>
              <a:t>III. Apatite He age distribution</a:t>
            </a:r>
            <a:endParaRPr lang="en-US" sz="2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28600" y="73843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Moroccan margin exhumed during Atlantic breakoff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28600" y="6004214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Important AHe age dispersion: 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relation with </a:t>
            </a:r>
            <a:r>
              <a:rPr lang="en-US" sz="2400" b="1" dirty="0" err="1" smtClean="0">
                <a:solidFill>
                  <a:srgbClr val="000000"/>
                </a:solidFill>
                <a:latin typeface="Calibri"/>
                <a:cs typeface="Calibri"/>
              </a:rPr>
              <a:t>eU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 content? </a:t>
            </a:r>
          </a:p>
        </p:txBody>
      </p:sp>
      <p:pic>
        <p:nvPicPr>
          <p:cNvPr id="2" name="Image 1" descr="Rigibat_Contextgeol_Lepretreetal20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473031"/>
            <a:ext cx="8841995" cy="423485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677378" y="5065613"/>
            <a:ext cx="2209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Leprêtre</a:t>
            </a:r>
            <a:r>
              <a:rPr lang="fr-FR" i="1" dirty="0" smtClean="0"/>
              <a:t> et al.</a:t>
            </a:r>
            <a:r>
              <a:rPr lang="fr-FR" i="1" dirty="0"/>
              <a:t> </a:t>
            </a:r>
            <a:r>
              <a:rPr lang="fr-FR" i="1" dirty="0" smtClean="0"/>
              <a:t>(2015)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8756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III. Apatite He diffusion coefficient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28600" y="73843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Published He diffusion coefficient using different methods: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28598" y="6343161"/>
            <a:ext cx="459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Complied 1987-2010 data by Baxter (2010)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5613398" y="2032000"/>
            <a:ext cx="393700" cy="393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er 8"/>
          <p:cNvGrpSpPr/>
          <p:nvPr/>
        </p:nvGrpSpPr>
        <p:grpSpPr>
          <a:xfrm>
            <a:off x="3584221" y="1391810"/>
            <a:ext cx="5356950" cy="5420572"/>
            <a:chOff x="4114800" y="1030818"/>
            <a:chExt cx="5460256" cy="5827182"/>
          </a:xfrm>
        </p:grpSpPr>
        <p:pic>
          <p:nvPicPr>
            <p:cNvPr id="3" name="Image 2" descr="All_Diffusion_Coef_He_Ap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60"/>
            <a:stretch/>
          </p:blipFill>
          <p:spPr>
            <a:xfrm>
              <a:off x="4114800" y="1030818"/>
              <a:ext cx="5460256" cy="582718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607777" y="1270001"/>
              <a:ext cx="522111" cy="4797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</a:t>
              </a:r>
              <a:endParaRPr lang="en-US" dirty="0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6933377" y="1827743"/>
            <a:ext cx="141423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Std</a:t>
            </a:r>
            <a:r>
              <a:rPr lang="en-US" dirty="0" smtClean="0">
                <a:solidFill>
                  <a:srgbClr val="FF0000"/>
                </a:solidFill>
              </a:rPr>
              <a:t> kinetic”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Farley (2000)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6553200" y="1916665"/>
            <a:ext cx="234244" cy="23424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228599" y="1628800"/>
            <a:ext cx="2748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Under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vacuum 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degassing experiments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Ion beam 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experiments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DFT calculation</a:t>
            </a:r>
          </a:p>
        </p:txBody>
      </p:sp>
    </p:spTree>
    <p:extLst>
      <p:ext uri="{BB962C8B-B14F-4D97-AF65-F5344CB8AC3E}">
        <p14:creationId xmlns:p14="http://schemas.microsoft.com/office/powerpoint/2010/main" val="36047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Calibri"/>
              </a:rPr>
              <a:t>III. Relationship between </a:t>
            </a:r>
            <a:r>
              <a:rPr lang="en-US" sz="2200" b="1" dirty="0" err="1">
                <a:solidFill>
                  <a:schemeClr val="bg1"/>
                </a:solidFill>
                <a:cs typeface="Calibri"/>
              </a:rPr>
              <a:t>eU</a:t>
            </a:r>
            <a:r>
              <a:rPr lang="en-US" sz="2200" b="1" dirty="0">
                <a:solidFill>
                  <a:schemeClr val="bg1"/>
                </a:solidFill>
                <a:cs typeface="Calibri"/>
              </a:rPr>
              <a:t> and AHe age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55</a:t>
            </a:fld>
            <a:endParaRPr lang="fr-FR"/>
          </a:p>
        </p:txBody>
      </p:sp>
      <p:pic>
        <p:nvPicPr>
          <p:cNvPr id="9" name="Image 8" descr="Fig_ModeleShusterDiff_Da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71" y="1296269"/>
            <a:ext cx="8183229" cy="303180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6456" y="4515222"/>
            <a:ext cx="452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Shuster</a:t>
            </a:r>
            <a:r>
              <a:rPr lang="fr-FR" i="1" dirty="0" smtClean="0"/>
              <a:t> et al. (2006</a:t>
            </a:r>
            <a:r>
              <a:rPr lang="fr-FR" i="1" dirty="0"/>
              <a:t>); </a:t>
            </a:r>
            <a:r>
              <a:rPr lang="fr-FR" i="1" dirty="0" err="1"/>
              <a:t>Trachenko</a:t>
            </a:r>
            <a:r>
              <a:rPr lang="fr-FR" i="1" dirty="0"/>
              <a:t> (2003); </a:t>
            </a:r>
            <a:endParaRPr lang="fr-FR" i="1" dirty="0" smtClean="0"/>
          </a:p>
          <a:p>
            <a:r>
              <a:rPr lang="fr-FR" i="1" dirty="0" err="1" smtClean="0"/>
              <a:t>See</a:t>
            </a:r>
            <a:r>
              <a:rPr lang="fr-FR" i="1" dirty="0" smtClean="0"/>
              <a:t> </a:t>
            </a:r>
            <a:r>
              <a:rPr lang="fr-FR" i="1" dirty="0"/>
              <a:t>Green et al. (2006</a:t>
            </a:r>
            <a:r>
              <a:rPr lang="fr-FR" i="1" dirty="0" smtClean="0"/>
              <a:t>) for </a:t>
            </a:r>
            <a:r>
              <a:rPr lang="fr-FR" i="1" dirty="0" err="1" smtClean="0"/>
              <a:t>similar</a:t>
            </a:r>
            <a:r>
              <a:rPr lang="fr-FR" i="1" dirty="0" smtClean="0"/>
              <a:t> observation</a:t>
            </a:r>
            <a:endParaRPr lang="fr-FR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266304" y="5539085"/>
            <a:ext cx="8727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Model where He atoms are trapped into damage zone =&gt; increase of He retention in apatite crystal and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Tc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value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5979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Calibri"/>
              </a:rPr>
              <a:t>III. Relationship between </a:t>
            </a:r>
            <a:r>
              <a:rPr lang="en-US" sz="2200" b="1" dirty="0" smtClean="0">
                <a:solidFill>
                  <a:schemeClr val="bg1"/>
                </a:solidFill>
                <a:cs typeface="Calibri"/>
              </a:rPr>
              <a:t>damage and diffusion coefficient</a:t>
            </a:r>
            <a:endParaRPr lang="en-US" sz="2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513715" y="4095087"/>
            <a:ext cx="2630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err="1" smtClean="0"/>
              <a:t>Shuster</a:t>
            </a:r>
            <a:r>
              <a:rPr lang="fr-FR" i="1" dirty="0" smtClean="0"/>
              <a:t> et al. (2006);</a:t>
            </a:r>
          </a:p>
          <a:p>
            <a:pPr algn="r"/>
            <a:r>
              <a:rPr lang="fr-FR" i="1" dirty="0" err="1" smtClean="0"/>
              <a:t>Shuster</a:t>
            </a:r>
            <a:r>
              <a:rPr lang="fr-FR" i="1" dirty="0" smtClean="0"/>
              <a:t> and </a:t>
            </a:r>
            <a:r>
              <a:rPr lang="fr-FR" i="1" dirty="0" err="1" smtClean="0"/>
              <a:t>Farley</a:t>
            </a:r>
            <a:r>
              <a:rPr lang="fr-FR" i="1" dirty="0"/>
              <a:t> </a:t>
            </a:r>
            <a:r>
              <a:rPr lang="fr-FR" i="1" dirty="0" smtClean="0"/>
              <a:t>(2009)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06004" y="5096360"/>
            <a:ext cx="84204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Empirical data showing the change of diffusion coefficient with artificial damage content</a:t>
            </a:r>
          </a:p>
          <a:p>
            <a:pPr algn="just"/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			=&gt; </a:t>
            </a:r>
            <a:r>
              <a:rPr lang="en-US" sz="2400" b="1" dirty="0" err="1" smtClean="0">
                <a:solidFill>
                  <a:srgbClr val="000000"/>
                </a:solidFill>
                <a:latin typeface="Calibri"/>
                <a:cs typeface="Calibri"/>
              </a:rPr>
              <a:t>Tc</a:t>
            </a: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 ranges from 40 to &gt; 100°C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9" name="Image 8" descr="LnD0vsEaShuster200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10" y="604955"/>
            <a:ext cx="4888089" cy="4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6" name="Picture 1028" descr="Relation age-taill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125" y="1156732"/>
            <a:ext cx="8135042" cy="3443490"/>
          </a:xfrm>
          <a:prstGeom prst="rect">
            <a:avLst/>
          </a:prstGeom>
          <a:noFill/>
        </p:spPr>
      </p:pic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III. Implication of damage content on He-PRZ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553200" y="787400"/>
            <a:ext cx="242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Gautheron et al. (2009)</a:t>
            </a:r>
            <a:endParaRPr lang="fr-FR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266304" y="5123586"/>
            <a:ext cx="8727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Damage production and change of He diffusion, will change the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Tc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and He-PRZ through time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33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III. </a:t>
            </a:r>
            <a:r>
              <a:rPr lang="en-US" sz="2200" b="1" dirty="0">
                <a:solidFill>
                  <a:srgbClr val="FFFFFF"/>
                </a:solidFill>
                <a:cs typeface="Calibri"/>
              </a:rPr>
              <a:t>Diffusion in complex system: </a:t>
            </a:r>
            <a:r>
              <a:rPr lang="fr-FR" sz="2200" b="1" dirty="0" smtClean="0">
                <a:solidFill>
                  <a:srgbClr val="FFFFFF"/>
                </a:solidFill>
                <a:cs typeface="Calibri"/>
              </a:rPr>
              <a:t>damage </a:t>
            </a:r>
            <a:r>
              <a:rPr lang="fr-FR" sz="2200" b="1" dirty="0" err="1" smtClean="0">
                <a:solidFill>
                  <a:srgbClr val="FFFFFF"/>
                </a:solidFill>
                <a:cs typeface="Calibri"/>
              </a:rPr>
              <a:t>trapping</a:t>
            </a:r>
            <a:r>
              <a:rPr lang="fr-FR" sz="2200" b="1" dirty="0" smtClean="0">
                <a:solidFill>
                  <a:srgbClr val="FFFFFF"/>
                </a:solidFill>
                <a:cs typeface="Calibri"/>
              </a:rPr>
              <a:t> + </a:t>
            </a:r>
            <a:r>
              <a:rPr lang="fr-FR" sz="2200" b="1" dirty="0" err="1" smtClean="0">
                <a:solidFill>
                  <a:srgbClr val="FFFFFF"/>
                </a:solidFill>
                <a:cs typeface="Calibri"/>
              </a:rPr>
              <a:t>annealing</a:t>
            </a:r>
            <a:r>
              <a:rPr lang="fr-FR" sz="2200" b="1" dirty="0" smtClean="0">
                <a:solidFill>
                  <a:srgbClr val="FFFFFF"/>
                </a:solidFill>
                <a:cs typeface="Calibri"/>
              </a:rPr>
              <a:t> model</a:t>
            </a:r>
            <a:endParaRPr lang="fr-FR" sz="2200" b="1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8" name="Image 7" descr="Fig.3_CubiLaw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414407"/>
            <a:ext cx="4089400" cy="363305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69333" y="5494516"/>
            <a:ext cx="8771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latin typeface="Calibri"/>
                <a:cs typeface="Calibri"/>
              </a:rPr>
              <a:t>Two damage + annealing </a:t>
            </a:r>
            <a:r>
              <a:rPr lang="en-US" sz="2200" dirty="0" smtClean="0">
                <a:cs typeface="Calibri"/>
              </a:rPr>
              <a:t>models are used </a:t>
            </a:r>
            <a:r>
              <a:rPr lang="en-US" sz="2200" dirty="0">
                <a:cs typeface="Calibri"/>
              </a:rPr>
              <a:t>:</a:t>
            </a:r>
            <a:endParaRPr lang="en-US" sz="2200" dirty="0" smtClean="0">
              <a:latin typeface="Calibri"/>
              <a:cs typeface="Calibri"/>
            </a:endParaRPr>
          </a:p>
          <a:p>
            <a:pPr marL="342900" indent="-342900" algn="just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Flowers et al. (2009): calibrated on natural + irradiated samples</a:t>
            </a:r>
          </a:p>
          <a:p>
            <a:pPr marL="342900" indent="-342900" algn="just">
              <a:buFont typeface="Wingdings" charset="2"/>
              <a:buChar char="Ø"/>
            </a:pPr>
            <a:r>
              <a:rPr lang="en-US" sz="2200" dirty="0" smtClean="0">
                <a:latin typeface="Calibri"/>
                <a:cs typeface="Calibri"/>
              </a:rPr>
              <a:t>Gautheron et al. (2009): calibrated on “old” natural </a:t>
            </a:r>
            <a:r>
              <a:rPr lang="en-US" sz="2200" dirty="0" err="1" smtClean="0">
                <a:latin typeface="Calibri"/>
                <a:cs typeface="Calibri"/>
              </a:rPr>
              <a:t>AHe</a:t>
            </a:r>
            <a:r>
              <a:rPr lang="en-US" sz="2200" dirty="0" smtClean="0">
                <a:latin typeface="Calibri"/>
                <a:cs typeface="Calibri"/>
              </a:rPr>
              <a:t> ages</a:t>
            </a:r>
            <a:endParaRPr lang="en-US" sz="2200" dirty="0">
              <a:latin typeface="Calibri"/>
              <a:cs typeface="Calibri"/>
            </a:endParaRPr>
          </a:p>
        </p:txBody>
      </p:sp>
      <p:pic>
        <p:nvPicPr>
          <p:cNvPr id="15" name="Image 14" descr="Figs_ComparaisonFlowersGautheronAg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888092"/>
            <a:ext cx="3683000" cy="4212928"/>
          </a:xfrm>
          <a:prstGeom prst="rect">
            <a:avLst/>
          </a:prstGeom>
        </p:spPr>
      </p:pic>
      <p:cxnSp>
        <p:nvCxnSpPr>
          <p:cNvPr id="16" name="Connecteur droit 15"/>
          <p:cNvCxnSpPr/>
          <p:nvPr/>
        </p:nvCxnSpPr>
        <p:spPr>
          <a:xfrm>
            <a:off x="1549400" y="3187705"/>
            <a:ext cx="1282700" cy="0"/>
          </a:xfrm>
          <a:prstGeom prst="line">
            <a:avLst/>
          </a:prstGeom>
          <a:ln w="57150" cmpd="sng">
            <a:solidFill>
              <a:srgbClr val="3BD5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2832100" y="2298705"/>
            <a:ext cx="1498600" cy="889000"/>
          </a:xfrm>
          <a:prstGeom prst="line">
            <a:avLst/>
          </a:prstGeom>
          <a:ln w="57150" cmpd="sng">
            <a:solidFill>
              <a:srgbClr val="3BD5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610100" y="888092"/>
            <a:ext cx="4076700" cy="42129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38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0" y="0"/>
            <a:ext cx="9144000" cy="604956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Figs_Djimbietal201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9" y="585385"/>
            <a:ext cx="8225971" cy="4694248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661125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III. Chemical impact on diffusion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24147" y="6356350"/>
            <a:ext cx="842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Lower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Tc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for undamaged apatite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Tc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=30-40°C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246743" y="5262646"/>
            <a:ext cx="20276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i="1" dirty="0" smtClean="0"/>
              <a:t>Djimbi et al. (2015)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24147" y="5912763"/>
            <a:ext cx="842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Chemical impact on He diffusion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6588224" y="5262646"/>
            <a:ext cx="249041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i="1" dirty="0" smtClean="0"/>
              <a:t>Gautheron et al. (2009);</a:t>
            </a:r>
          </a:p>
          <a:p>
            <a:r>
              <a:rPr lang="fr-FR" i="1" dirty="0" err="1" smtClean="0"/>
              <a:t>Flowers</a:t>
            </a:r>
            <a:r>
              <a:rPr lang="fr-FR" i="1" dirty="0" smtClean="0"/>
              <a:t> et al. (2009)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2372" y="648933"/>
            <a:ext cx="4553028" cy="52261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93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AutoShape 4"/>
          <p:cNvSpPr>
            <a:spLocks noChangeArrowheads="1"/>
          </p:cNvSpPr>
          <p:nvPr/>
        </p:nvSpPr>
        <p:spPr bwMode="auto">
          <a:xfrm>
            <a:off x="0" y="-4763"/>
            <a:ext cx="9144000" cy="609601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43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C200DF-3B91-E04D-9A37-204877BBE9CB}" type="slidenum">
              <a:rPr lang="fr-FR" smtClean="0">
                <a:latin typeface="Times New Roman" pitchFamily="-107" charset="0"/>
                <a:ea typeface="Times New Roman" pitchFamily="-107" charset="0"/>
                <a:cs typeface="Times New Roman" pitchFamily="-107" charset="0"/>
              </a:rPr>
              <a:pPr/>
              <a:t>6</a:t>
            </a:fld>
            <a:endParaRPr lang="fr-FR" smtClean="0">
              <a:latin typeface="Times New Roman" pitchFamily="-107" charset="0"/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228600" y="46038"/>
            <a:ext cx="84582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b="1" dirty="0">
                <a:solidFill>
                  <a:srgbClr val="FFFFFF"/>
                </a:solidFill>
                <a:cs typeface="Calibri"/>
              </a:rPr>
              <a:t>I. </a:t>
            </a:r>
            <a:r>
              <a:rPr lang="en-US" sz="2200" b="1" dirty="0" smtClean="0">
                <a:solidFill>
                  <a:srgbClr val="FFFFFF"/>
                </a:solidFill>
                <a:ea typeface="Calibri" pitchFamily="-107" charset="0"/>
                <a:cs typeface="Calibri" pitchFamily="-107" charset="0"/>
              </a:rPr>
              <a:t>Quantification </a:t>
            </a:r>
            <a:r>
              <a:rPr lang="en-US" sz="2200" b="1" dirty="0">
                <a:solidFill>
                  <a:srgbClr val="FFFFFF"/>
                </a:solidFill>
                <a:ea typeface="Calibri" pitchFamily="-107" charset="0"/>
                <a:cs typeface="Calibri" pitchFamily="-107" charset="0"/>
              </a:rPr>
              <a:t>of </a:t>
            </a:r>
            <a:r>
              <a:rPr lang="en-US" sz="2200" b="1" dirty="0" smtClean="0">
                <a:solidFill>
                  <a:srgbClr val="FFFFFF"/>
                </a:solidFill>
                <a:ea typeface="Calibri" pitchFamily="-107" charset="0"/>
                <a:cs typeface="Calibri" pitchFamily="-107" charset="0"/>
              </a:rPr>
              <a:t>rocks thermal evolution through time</a:t>
            </a:r>
            <a:endParaRPr lang="fr-FR" sz="2200" b="1" dirty="0">
              <a:solidFill>
                <a:srgbClr val="FFFFFF"/>
              </a:solidFill>
              <a:ea typeface="Calibri" pitchFamily="-107" charset="0"/>
              <a:cs typeface="Calibri" pitchFamily="-107" charset="0"/>
            </a:endParaRPr>
          </a:p>
        </p:txBody>
      </p:sp>
      <p:pic>
        <p:nvPicPr>
          <p:cNvPr id="18439" name="Image 13" descr="Surface_ehlers_2003_V2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1535" y="999065"/>
            <a:ext cx="6403832" cy="309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ZoneTexte 9"/>
          <p:cNvSpPr txBox="1">
            <a:spLocks noChangeArrowheads="1"/>
          </p:cNvSpPr>
          <p:nvPr/>
        </p:nvSpPr>
        <p:spPr bwMode="auto">
          <a:xfrm>
            <a:off x="5613396" y="3462638"/>
            <a:ext cx="33802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i="1" dirty="0" err="1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Modified</a:t>
            </a:r>
            <a:r>
              <a:rPr lang="fr-FR" i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 </a:t>
            </a:r>
            <a:r>
              <a:rPr lang="fr-FR" i="1" dirty="0" err="1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from</a:t>
            </a:r>
            <a:r>
              <a:rPr lang="fr-FR" i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 </a:t>
            </a:r>
            <a:r>
              <a:rPr lang="fr-FR" i="1" dirty="0" err="1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Ehlers</a:t>
            </a:r>
            <a:r>
              <a:rPr lang="fr-FR" i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 </a:t>
            </a:r>
            <a:r>
              <a:rPr lang="fr-FR" i="1" dirty="0">
                <a:latin typeface="Calibri" pitchFamily="-107" charset="0"/>
                <a:ea typeface="Calibri" pitchFamily="-107" charset="0"/>
                <a:cs typeface="Calibri" pitchFamily="-107" charset="0"/>
              </a:rPr>
              <a:t>et al</a:t>
            </a:r>
            <a:r>
              <a:rPr lang="fr-FR" i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. (2003)</a:t>
            </a:r>
            <a:endParaRPr lang="fr-FR" i="1" dirty="0"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sp>
        <p:nvSpPr>
          <p:cNvPr id="18437" name="ZoneTexte 15"/>
          <p:cNvSpPr txBox="1">
            <a:spLocks noChangeArrowheads="1"/>
          </p:cNvSpPr>
          <p:nvPr/>
        </p:nvSpPr>
        <p:spPr bwMode="auto">
          <a:xfrm>
            <a:off x="381000" y="4672897"/>
            <a:ext cx="8462963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U-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Th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-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Sm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 (parent) =&gt; He (daughter) </a:t>
            </a:r>
          </a:p>
          <a:p>
            <a:pPr algn="ctr">
              <a:lnSpc>
                <a:spcPct val="90000"/>
              </a:lnSpc>
              <a:buNone/>
            </a:pPr>
            <a:endParaRPr lang="en-US" sz="2400" dirty="0" smtClean="0">
              <a:latin typeface="Calibri" pitchFamily="-107" charset="0"/>
              <a:ea typeface="Calibri" pitchFamily="-107" charset="0"/>
              <a:cs typeface="Calibri" pitchFamily="-107" charset="0"/>
              <a:sym typeface="Symbol" pitchFamily="-107" charset="2"/>
            </a:endParaRPr>
          </a:p>
          <a:p>
            <a:pPr algn="ctr">
              <a:lnSpc>
                <a:spcPct val="90000"/>
              </a:lnSpc>
              <a:buNone/>
            </a:pPr>
            <a:r>
              <a:rPr lang="en-US" sz="2400" dirty="0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Complete daughter retention </a:t>
            </a:r>
            <a:r>
              <a:rPr lang="en-US" sz="2400" b="1" dirty="0" smtClean="0">
                <a:solidFill>
                  <a:srgbClr val="FF6600"/>
                </a:solidFill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=&gt; chronometer</a:t>
            </a:r>
            <a:endParaRPr lang="en-US" sz="2400" b="1" dirty="0">
              <a:solidFill>
                <a:srgbClr val="FF6600"/>
              </a:solidFill>
              <a:latin typeface="Calibri" pitchFamily="-107" charset="0"/>
              <a:ea typeface="Calibri" pitchFamily="-107" charset="0"/>
              <a:cs typeface="Calibri" pitchFamily="-107" charset="0"/>
              <a:sym typeface="Symbol" pitchFamily="-107" charset="2"/>
            </a:endParaRPr>
          </a:p>
          <a:p>
            <a:pPr algn="ctr">
              <a:lnSpc>
                <a:spcPct val="90000"/>
              </a:lnSpc>
              <a:buNone/>
            </a:pPr>
            <a:endParaRPr lang="en-US" sz="2400" b="1" dirty="0">
              <a:latin typeface="Calibri" pitchFamily="-107" charset="0"/>
              <a:ea typeface="Calibri" pitchFamily="-107" charset="0"/>
              <a:cs typeface="Calibri" pitchFamily="-107" charset="0"/>
              <a:sym typeface="Symbol" pitchFamily="-107" charset="2"/>
            </a:endParaRPr>
          </a:p>
          <a:p>
            <a:pPr algn="ctr">
              <a:lnSpc>
                <a:spcPct val="90000"/>
              </a:lnSpc>
              <a:buNone/>
            </a:pPr>
            <a:r>
              <a:rPr lang="en-US" sz="2400" dirty="0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Daughter loss by </a:t>
            </a:r>
            <a:r>
              <a:rPr lang="en-US" sz="2400" dirty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diffusion </a:t>
            </a:r>
            <a:r>
              <a:rPr lang="en-US" sz="2400" b="1" dirty="0" smtClean="0">
                <a:solidFill>
                  <a:srgbClr val="FF6600"/>
                </a:solidFill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=&gt; thermochronometer </a:t>
            </a:r>
          </a:p>
          <a:p>
            <a:pPr algn="ctr">
              <a:lnSpc>
                <a:spcPct val="90000"/>
              </a:lnSpc>
              <a:buNone/>
            </a:pPr>
            <a:r>
              <a:rPr lang="en-US" sz="2400" dirty="0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(</a:t>
            </a:r>
            <a:r>
              <a:rPr lang="en-US" sz="2400" dirty="0">
                <a:cs typeface="Calibri"/>
              </a:rPr>
              <a:t>Closure </a:t>
            </a:r>
            <a:r>
              <a:rPr lang="en-US" sz="2400" dirty="0" smtClean="0">
                <a:cs typeface="Calibri"/>
              </a:rPr>
              <a:t>temperature and Partial </a:t>
            </a:r>
            <a:r>
              <a:rPr lang="en-US" sz="2400" dirty="0">
                <a:cs typeface="Calibri"/>
              </a:rPr>
              <a:t>R</a:t>
            </a:r>
            <a:r>
              <a:rPr lang="en-US" sz="2400" dirty="0" smtClean="0">
                <a:cs typeface="Calibri"/>
              </a:rPr>
              <a:t>etention </a:t>
            </a:r>
            <a:r>
              <a:rPr lang="en-US" sz="2400" dirty="0">
                <a:cs typeface="Calibri"/>
              </a:rPr>
              <a:t>Z</a:t>
            </a:r>
            <a:r>
              <a:rPr lang="en-US" sz="2400" dirty="0" smtClean="0">
                <a:cs typeface="Calibri"/>
              </a:rPr>
              <a:t>one)</a:t>
            </a:r>
            <a:endParaRPr lang="en-US" sz="2400" dirty="0"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200" y="3379003"/>
            <a:ext cx="1320800" cy="9059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2221" y="3200400"/>
            <a:ext cx="1320800" cy="280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5656" y="3428999"/>
            <a:ext cx="1320800" cy="287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91680" y="3068960"/>
            <a:ext cx="1320800" cy="280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EffetChimieAgeAHe_Gautheronetal20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718"/>
            <a:ext cx="8993978" cy="4020837"/>
          </a:xfrm>
          <a:prstGeom prst="rect">
            <a:avLst/>
          </a:prstGeom>
        </p:spPr>
      </p:pic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0" y="0"/>
            <a:ext cx="9144000" cy="604956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661125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III. Chemical impact on diffusion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0" y="6033184"/>
            <a:ext cx="55053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smtClean="0"/>
              <a:t>Modified from Gautheron et al. (2013);</a:t>
            </a:r>
          </a:p>
          <a:p>
            <a:r>
              <a:rPr lang="en-US" i="1" dirty="0" smtClean="0"/>
              <a:t>Modeling: </a:t>
            </a:r>
            <a:r>
              <a:rPr lang="en-US" i="1" dirty="0" err="1" smtClean="0"/>
              <a:t>HeFTy</a:t>
            </a:r>
            <a:r>
              <a:rPr lang="en-US" i="1" dirty="0" smtClean="0"/>
              <a:t> </a:t>
            </a:r>
            <a:r>
              <a:rPr lang="en-US" i="1" dirty="0" err="1" smtClean="0"/>
              <a:t>Ketcham</a:t>
            </a:r>
            <a:r>
              <a:rPr lang="en-US" i="1" dirty="0" smtClean="0"/>
              <a:t> (2005) + Flowers et al. (2009)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28600" y="798454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 Apatite chemistry play a role on damage annealing rate (such as for apatite fission tracks)</a:t>
            </a:r>
            <a:r>
              <a:rPr lang="en-US" sz="2200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066134" y="1856058"/>
            <a:ext cx="94584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rgbClr val="FF0000"/>
                </a:solidFill>
              </a:rPr>
              <a:t>High Cl and/or </a:t>
            </a:r>
            <a:r>
              <a:rPr lang="fr-FR" b="1" i="1" dirty="0" err="1" smtClean="0">
                <a:solidFill>
                  <a:srgbClr val="FF0000"/>
                </a:solidFill>
              </a:rPr>
              <a:t>Dpar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130064" y="4482477"/>
            <a:ext cx="85705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rgbClr val="FF0000"/>
                </a:solidFill>
              </a:rPr>
              <a:t>Low</a:t>
            </a:r>
            <a:r>
              <a:rPr lang="fr-FR" b="1" i="1" dirty="0" smtClean="0">
                <a:solidFill>
                  <a:srgbClr val="FF0000"/>
                </a:solidFill>
              </a:rPr>
              <a:t> Cl and/or </a:t>
            </a:r>
            <a:r>
              <a:rPr lang="fr-FR" b="1" i="1" dirty="0" err="1" smtClean="0">
                <a:solidFill>
                  <a:srgbClr val="FF0000"/>
                </a:solidFill>
              </a:rPr>
              <a:t>Dpar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57124" y="6076739"/>
            <a:ext cx="232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cs typeface="Calibri"/>
              </a:rPr>
              <a:t>(See EXERCICE 3</a:t>
            </a:r>
            <a:r>
              <a:rPr lang="en-US" sz="2400" b="1" dirty="0" smtClean="0">
                <a:solidFill>
                  <a:srgbClr val="FF0000"/>
                </a:solidFill>
                <a:cs typeface="Calibri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72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0" y="0"/>
            <a:ext cx="9144000" cy="604956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661125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chemeClr val="bg1"/>
                </a:solidFill>
                <a:latin typeface="Calibri"/>
                <a:cs typeface="Calibri"/>
              </a:rPr>
              <a:t>III. Damage impact on diffusion</a:t>
            </a:r>
            <a:endParaRPr lang="en-US" sz="22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7062426" y="5169948"/>
            <a:ext cx="19297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i="1" dirty="0" smtClean="0"/>
              <a:t>Gerin et al. (2017)</a:t>
            </a:r>
          </a:p>
        </p:txBody>
      </p:sp>
      <p:pic>
        <p:nvPicPr>
          <p:cNvPr id="3" name="Image 2" descr="Tc-vs_damage_fraction_Gerinetal2017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5" r="5988"/>
          <a:stretch/>
        </p:blipFill>
        <p:spPr>
          <a:xfrm>
            <a:off x="4400413" y="604956"/>
            <a:ext cx="4743587" cy="4365073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24147" y="5682986"/>
            <a:ext cx="8420496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charset="2"/>
              <a:buChar char="Ø"/>
            </a:pPr>
            <a:r>
              <a:rPr lang="en-US" sz="2400" dirty="0" smtClean="0">
                <a:latin typeface="Calibri"/>
                <a:cs typeface="Calibri"/>
              </a:rPr>
              <a:t>We are currently calibrating the new He damage model</a:t>
            </a:r>
          </a:p>
          <a:p>
            <a:pPr marL="342900" indent="-342900" algn="just">
              <a:lnSpc>
                <a:spcPct val="120000"/>
              </a:lnSpc>
              <a:buFont typeface="Wingdings" charset="2"/>
              <a:buChar char="Ø"/>
            </a:pPr>
            <a:r>
              <a:rPr lang="en-US" sz="2400" dirty="0" smtClean="0">
                <a:latin typeface="Calibri"/>
                <a:cs typeface="Calibri"/>
              </a:rPr>
              <a:t>New code will be implemented into </a:t>
            </a:r>
            <a:r>
              <a:rPr lang="en-US" sz="2400" dirty="0" err="1" smtClean="0">
                <a:latin typeface="Calibri"/>
                <a:cs typeface="Calibri"/>
              </a:rPr>
              <a:t>QTQt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err="1" smtClean="0">
                <a:latin typeface="Calibri"/>
                <a:cs typeface="Calibri"/>
              </a:rPr>
              <a:t>HeFTy</a:t>
            </a:r>
            <a:r>
              <a:rPr lang="en-US" sz="2400" dirty="0" smtClean="0">
                <a:latin typeface="Calibri"/>
                <a:cs typeface="Calibri"/>
              </a:rPr>
              <a:t> in 2018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0" name="Image 19" descr="Fig_DFT_Calculdama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71" y="882596"/>
            <a:ext cx="3056923" cy="44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2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EEECE1"/>
                </a:solidFill>
                <a:cs typeface="Calibri"/>
              </a:rPr>
              <a:t>III. Use of apatite He age dispersion</a:t>
            </a:r>
            <a:endParaRPr lang="en-US" sz="2200" b="1" dirty="0">
              <a:solidFill>
                <a:srgbClr val="EEECE1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28600" y="4419282"/>
            <a:ext cx="6446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Schwartz et al.</a:t>
            </a:r>
            <a:r>
              <a:rPr lang="fr-FR" i="1" dirty="0"/>
              <a:t> </a:t>
            </a:r>
            <a:r>
              <a:rPr lang="fr-FR" i="1" dirty="0" smtClean="0"/>
              <a:t>(2017)</a:t>
            </a:r>
          </a:p>
          <a:p>
            <a:r>
              <a:rPr lang="fr-FR" i="1" dirty="0" smtClean="0"/>
              <a:t>Simulation </a:t>
            </a:r>
            <a:r>
              <a:rPr lang="fr-FR" i="1" dirty="0" err="1" smtClean="0"/>
              <a:t>QTQt</a:t>
            </a:r>
            <a:r>
              <a:rPr lang="fr-FR" i="1" dirty="0" smtClean="0"/>
              <a:t> (</a:t>
            </a:r>
            <a:r>
              <a:rPr lang="fr-FR" i="1" dirty="0" err="1" smtClean="0"/>
              <a:t>Gallagher</a:t>
            </a:r>
            <a:r>
              <a:rPr lang="fr-FR" i="1" dirty="0" smtClean="0"/>
              <a:t>, 2012),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Flowers</a:t>
            </a:r>
            <a:r>
              <a:rPr lang="fr-FR" i="1" dirty="0" smtClean="0"/>
              <a:t> et al. (2009) code</a:t>
            </a:r>
            <a:endParaRPr lang="fr-FR" i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8600" y="5419382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AHe age dispersion is useful to refine not only the burial time and temperature</a:t>
            </a:r>
          </a:p>
        </p:txBody>
      </p:sp>
      <p:pic>
        <p:nvPicPr>
          <p:cNvPr id="3" name="Image 2" descr="Esclangon_Simu_Schwartzetal201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" y="710493"/>
            <a:ext cx="8705271" cy="35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0" y="0"/>
            <a:ext cx="9144000" cy="604956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32273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chemeClr val="bg1"/>
                </a:solidFill>
                <a:latin typeface="Calibri"/>
                <a:cs typeface="Calibri"/>
              </a:rPr>
              <a:t>III. Impact of chemistry and grain size on AHe age dispersion</a:t>
            </a:r>
            <a:endParaRPr lang="en-US" sz="22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041651" y="4446641"/>
            <a:ext cx="580299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fr-FR" i="1" dirty="0" err="1" smtClean="0"/>
              <a:t>Leprêtre</a:t>
            </a:r>
            <a:r>
              <a:rPr lang="fr-FR" i="1" dirty="0" smtClean="0"/>
              <a:t> et al. (2015);</a:t>
            </a:r>
          </a:p>
          <a:p>
            <a:pPr algn="r"/>
            <a:r>
              <a:rPr lang="fr-FR" i="1" dirty="0" err="1" smtClean="0"/>
              <a:t>QTQt</a:t>
            </a:r>
            <a:r>
              <a:rPr lang="fr-FR" i="1" dirty="0" smtClean="0"/>
              <a:t> simulation </a:t>
            </a:r>
            <a:r>
              <a:rPr lang="fr-FR" i="1" dirty="0" err="1" smtClean="0"/>
              <a:t>using</a:t>
            </a:r>
            <a:r>
              <a:rPr lang="fr-FR" i="1" dirty="0" smtClean="0"/>
              <a:t> AHe and AFT data (</a:t>
            </a:r>
            <a:r>
              <a:rPr lang="fr-FR" i="1" dirty="0" err="1" smtClean="0"/>
              <a:t>Gallagher</a:t>
            </a:r>
            <a:r>
              <a:rPr lang="fr-FR" i="1" dirty="0" smtClean="0"/>
              <a:t> (2012)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24146" y="5389932"/>
            <a:ext cx="8420496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charset="2"/>
              <a:buChar char="Ø"/>
            </a:pPr>
            <a:r>
              <a:rPr lang="en-US" sz="2400" dirty="0" smtClean="0">
                <a:latin typeface="Calibri"/>
                <a:cs typeface="Calibri"/>
              </a:rPr>
              <a:t>Need to consider grain chemistry variation in addition to grain size and damage model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" name="Image 1" descr="Example_AHe-eU_interpretation_Lepretreetal20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02296"/>
            <a:ext cx="8616043" cy="34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0" y="0"/>
            <a:ext cx="9144000" cy="604956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661125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chemeClr val="bg1"/>
                </a:solidFill>
                <a:latin typeface="Calibri"/>
                <a:cs typeface="Calibri"/>
              </a:rPr>
              <a:t>III. AHe age interpretation</a:t>
            </a:r>
            <a:endParaRPr lang="en-US" sz="22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15711" y="1270000"/>
            <a:ext cx="8915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u="sng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TAKE HOME MESSAGE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:</a:t>
            </a: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A 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geological meaning is associated with AHe age dispersion 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as the age reflects the impact of:</a:t>
            </a:r>
          </a:p>
          <a:p>
            <a:pPr marL="914400" lvl="1" indent="-457200" algn="just" eaLnBrk="0" hangingPunct="0">
              <a:spcBef>
                <a:spcPct val="50000"/>
              </a:spcBef>
              <a:buFont typeface="+mj-lt"/>
              <a:buAutoNum type="arabicPeriod"/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Grain size (diffusion domain)</a:t>
            </a:r>
          </a:p>
          <a:p>
            <a:pPr marL="914400" lvl="1" indent="-457200" algn="just" eaLnBrk="0" hangingPunct="0">
              <a:spcBef>
                <a:spcPct val="50000"/>
              </a:spcBef>
              <a:buFont typeface="+mj-lt"/>
              <a:buAutoNum type="arabicPeriod"/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Damage content (</a:t>
            </a:r>
            <a:r>
              <a:rPr lang="en-US" sz="2400" dirty="0" err="1" smtClean="0">
                <a:latin typeface="Calibri"/>
                <a:ea typeface="ＭＳ Ｐゴシック" pitchFamily="12" charset="-128"/>
                <a:cs typeface="Calibri"/>
              </a:rPr>
              <a:t>eU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 + time + annealing via chemistry)</a:t>
            </a:r>
          </a:p>
          <a:p>
            <a:pPr marL="914400" lvl="1" indent="-457200" algn="just" eaLnBrk="0" hangingPunct="0">
              <a:spcBef>
                <a:spcPct val="50000"/>
              </a:spcBef>
              <a:buFont typeface="+mj-lt"/>
              <a:buAutoNum type="arabicPeriod"/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Thermal history </a:t>
            </a:r>
          </a:p>
          <a:p>
            <a:pPr lvl="1" algn="just" eaLnBrk="0" hangingPunct="0">
              <a:spcBef>
                <a:spcPct val="50000"/>
              </a:spcBef>
            </a:pPr>
            <a:endParaRPr lang="en-US" sz="2400" dirty="0" smtClean="0">
              <a:latin typeface="Calibri"/>
              <a:ea typeface="ＭＳ Ｐゴシック" pitchFamily="12" charset="-128"/>
              <a:cs typeface="Calibri"/>
            </a:endParaRPr>
          </a:p>
          <a:p>
            <a:pPr marL="342900" indent="-342900" algn="just" eaLnBrk="0" hangingPunct="0">
              <a:spcBef>
                <a:spcPct val="50000"/>
              </a:spcBef>
              <a:buFont typeface="Wingdings" charset="2"/>
              <a:buChar char="Ø"/>
            </a:pP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Adapt the number of analyzed grains 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as a function of thermal history (3 to &gt; 10 apatite crystals)</a:t>
            </a:r>
            <a:endParaRPr lang="en-US" sz="2400" dirty="0">
              <a:latin typeface="Calibri"/>
              <a:ea typeface="ＭＳ Ｐゴシック" pitchFamily="12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8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65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08216" y="800099"/>
            <a:ext cx="8227784" cy="543068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(1) (U-</a:t>
            </a:r>
            <a:r>
              <a:rPr lang="en-US" sz="2200" b="1" i="1" dirty="0" err="1" smtClean="0">
                <a:latin typeface="Calibri"/>
                <a:cs typeface="Calibri"/>
              </a:rPr>
              <a:t>Th</a:t>
            </a:r>
            <a:r>
              <a:rPr lang="en-US" sz="2200" b="1" i="1" dirty="0" smtClean="0">
                <a:latin typeface="Calibri"/>
                <a:cs typeface="Calibri"/>
              </a:rPr>
              <a:t>)/He dating system</a:t>
            </a:r>
          </a:p>
          <a:p>
            <a:pPr marL="514350" indent="-514350" algn="just"/>
            <a:endParaRPr lang="en-US" sz="1500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Introduction, generalities</a:t>
            </a:r>
          </a:p>
          <a:p>
            <a:pPr marL="914400" lvl="1" indent="-457200" algn="just">
              <a:buAutoNum type="romanUcPeriod"/>
            </a:pPr>
            <a:endParaRPr lang="en-US" sz="2200" b="1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(U-</a:t>
            </a:r>
            <a:r>
              <a:rPr lang="en-US" sz="2200" b="1" dirty="0" err="1" smtClean="0">
                <a:latin typeface="Calibri"/>
                <a:cs typeface="Calibri"/>
              </a:rPr>
              <a:t>Th</a:t>
            </a:r>
            <a:r>
              <a:rPr lang="en-US" sz="2200" b="1" dirty="0" smtClean="0">
                <a:latin typeface="Calibri"/>
                <a:cs typeface="Calibri"/>
              </a:rPr>
              <a:t>)/He principles (chronometer </a:t>
            </a:r>
            <a:r>
              <a:rPr lang="en-US" sz="2200" b="1" dirty="0" err="1" smtClean="0">
                <a:latin typeface="Calibri"/>
                <a:cs typeface="Calibri"/>
              </a:rPr>
              <a:t>vs</a:t>
            </a:r>
            <a:r>
              <a:rPr lang="en-US" sz="2200" b="1" dirty="0" smtClean="0">
                <a:latin typeface="Calibri"/>
                <a:cs typeface="Calibri"/>
              </a:rPr>
              <a:t> thermochronometer)</a:t>
            </a:r>
            <a:endParaRPr lang="en-US" sz="22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/>
            <a:endParaRPr lang="en-US" sz="15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(2) How to get an (U-</a:t>
            </a:r>
            <a:r>
              <a:rPr lang="en-US" sz="2200" b="1" i="1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)/He age</a:t>
            </a:r>
          </a:p>
          <a:p>
            <a:pPr marL="514350" indent="-514350" algn="just"/>
            <a:endParaRPr lang="en-US" sz="2200" b="1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(3) Applications</a:t>
            </a:r>
          </a:p>
          <a:p>
            <a:pPr marL="914400" lvl="1" indent="-457200" algn="just">
              <a:buAutoNum type="romanUcPeriod"/>
            </a:pPr>
            <a:endParaRPr lang="en-US" sz="2200" b="1" i="1" dirty="0">
              <a:solidFill>
                <a:srgbClr val="000000"/>
              </a:solidFill>
              <a:cs typeface="Calibri"/>
            </a:endParaRPr>
          </a:p>
          <a:p>
            <a:pPr marL="971550" lvl="1" indent="-514350" algn="just">
              <a:buFont typeface="+mj-lt"/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Apatite (U-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Th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Sm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)/He (AHe) method</a:t>
            </a:r>
          </a:p>
          <a:p>
            <a:pPr marL="914400" lvl="1" indent="-457200" algn="just">
              <a:buAutoNum type="romanUcPeriod" startAt="3"/>
            </a:pPr>
            <a:endParaRPr lang="en-US" sz="2200" b="1" dirty="0">
              <a:solidFill>
                <a:srgbClr val="000000"/>
              </a:solidFill>
              <a:cs typeface="Calibri"/>
            </a:endParaRPr>
          </a:p>
          <a:p>
            <a:pPr marL="914400" lvl="1" indent="-457200" algn="just">
              <a:buAutoNum type="romanUcPeriod" startAt="3"/>
            </a:pPr>
            <a:r>
              <a:rPr lang="en-US" sz="2200" b="1" dirty="0">
                <a:solidFill>
                  <a:srgbClr val="FF0000"/>
                </a:solidFill>
                <a:cs typeface="Calibri"/>
              </a:rPr>
              <a:t>Other applications (zircon, iron oxides</a:t>
            </a:r>
            <a:r>
              <a:rPr lang="en-US" sz="2200" b="1" dirty="0" smtClean="0">
                <a:solidFill>
                  <a:srgbClr val="FF0000"/>
                </a:solidFill>
                <a:cs typeface="Calibri"/>
              </a:rPr>
              <a:t>,</a:t>
            </a:r>
            <a:r>
              <a:rPr lang="mr-IN" sz="2200" b="1" dirty="0" smtClean="0">
                <a:solidFill>
                  <a:srgbClr val="FF0000"/>
                </a:solidFill>
                <a:latin typeface="Calibri"/>
                <a:cs typeface="Calibri"/>
              </a:rPr>
              <a:t>…</a:t>
            </a:r>
            <a:r>
              <a:rPr lang="fr-FR" sz="2200" b="1" dirty="0" smtClean="0">
                <a:solidFill>
                  <a:srgbClr val="FF0000"/>
                </a:solidFill>
                <a:cs typeface="Calibri"/>
              </a:rPr>
              <a:t>)</a:t>
            </a:r>
            <a:endParaRPr lang="en-US" sz="2200" b="1" i="1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endParaRPr lang="en-US" sz="2200" b="1" i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>
                <a:cs typeface="Calibri"/>
              </a:rPr>
              <a:t>(4) Exercises (</a:t>
            </a:r>
            <a:r>
              <a:rPr lang="en-US" sz="2200" b="1" i="1" dirty="0" err="1">
                <a:cs typeface="Calibri"/>
              </a:rPr>
              <a:t>Tc</a:t>
            </a:r>
            <a:r>
              <a:rPr lang="en-US" sz="2200" b="1" i="1" dirty="0">
                <a:cs typeface="Calibri"/>
              </a:rPr>
              <a:t>, ejection, weight, </a:t>
            </a:r>
            <a:r>
              <a:rPr lang="en-US" sz="2200" b="1" i="1" dirty="0" err="1">
                <a:cs typeface="Calibri"/>
              </a:rPr>
              <a:t>Rs</a:t>
            </a:r>
            <a:r>
              <a:rPr lang="en-US" sz="2200" b="1" i="1" dirty="0">
                <a:cs typeface="Calibri"/>
              </a:rPr>
              <a:t>), thermal modeling </a:t>
            </a:r>
          </a:p>
        </p:txBody>
      </p:sp>
    </p:spTree>
    <p:extLst>
      <p:ext uri="{BB962C8B-B14F-4D97-AF65-F5344CB8AC3E}">
        <p14:creationId xmlns:p14="http://schemas.microsoft.com/office/powerpoint/2010/main" val="11654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IV. Others applications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5953" y="868772"/>
            <a:ext cx="334238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(U-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)/He system can be applied to a large range of minerals</a:t>
            </a:r>
            <a:endParaRPr lang="en-US" sz="24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8" name="Image 7" descr="Thermochronometr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88" y="837497"/>
            <a:ext cx="5039599" cy="38118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01556" y="2743408"/>
            <a:ext cx="2089313" cy="1439333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88218" y="4652513"/>
            <a:ext cx="8662269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Which geological application ?</a:t>
            </a:r>
          </a:p>
          <a:p>
            <a:pPr algn="just">
              <a:lnSpc>
                <a:spcPct val="120000"/>
              </a:lnSpc>
            </a:pPr>
            <a:endParaRPr lang="en-US" sz="24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Higher temperature information than apatite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=&gt; zircon,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titanite</a:t>
            </a:r>
            <a:endParaRPr lang="en-US" sz="24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000000"/>
                </a:solidFill>
                <a:latin typeface="Calibri"/>
                <a:cs typeface="Calibri"/>
              </a:rPr>
              <a:t>Ore deposit, laterite dating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=&gt; goethite, hematite, magnetite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29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IV.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Zircon (U-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Th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)/He (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ZHe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) method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67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81000" y="86078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</a:rPr>
              <a:t>Zircon crystal can be found in a large variety of rocks (plutonic, volcanic and sedimentary)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890690" y="5688922"/>
            <a:ext cx="212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Tagami</a:t>
            </a:r>
            <a:r>
              <a:rPr lang="fr-FR" i="1" dirty="0" smtClean="0"/>
              <a:t> et al. (2003)</a:t>
            </a:r>
            <a:endParaRPr lang="fr-FR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381002" y="2205903"/>
            <a:ext cx="47413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Rich U-</a:t>
            </a:r>
            <a:r>
              <a:rPr lang="en-US" sz="2400" dirty="0" err="1" smtClean="0">
                <a:solidFill>
                  <a:srgbClr val="000000"/>
                </a:solidFill>
              </a:rPr>
              <a:t>Th</a:t>
            </a:r>
            <a:r>
              <a:rPr lang="en-US" sz="2400" dirty="0" smtClean="0">
                <a:solidFill>
                  <a:srgbClr val="000000"/>
                </a:solidFill>
              </a:rPr>
              <a:t> content: </a:t>
            </a:r>
            <a:r>
              <a:rPr lang="en-US" sz="2400" dirty="0" err="1" smtClean="0">
                <a:solidFill>
                  <a:srgbClr val="000000"/>
                </a:solidFill>
              </a:rPr>
              <a:t>eU</a:t>
            </a:r>
            <a:r>
              <a:rPr lang="en-US" sz="2400" dirty="0" smtClean="0">
                <a:solidFill>
                  <a:srgbClr val="000000"/>
                </a:solidFill>
              </a:rPr>
              <a:t>= 100 to 3000 ppm (He production from </a:t>
            </a:r>
            <a:r>
              <a:rPr lang="en-US" sz="2400" dirty="0" err="1" smtClean="0">
                <a:solidFill>
                  <a:srgbClr val="000000"/>
                </a:solidFill>
              </a:rPr>
              <a:t>Sm</a:t>
            </a:r>
            <a:r>
              <a:rPr lang="en-US" sz="2400" dirty="0" smtClean="0">
                <a:solidFill>
                  <a:srgbClr val="000000"/>
                </a:solidFill>
              </a:rPr>
              <a:t> is “null”)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U-</a:t>
            </a:r>
            <a:r>
              <a:rPr lang="en-US" sz="2400" dirty="0" err="1" smtClean="0">
                <a:solidFill>
                  <a:srgbClr val="000000"/>
                </a:solidFill>
              </a:rPr>
              <a:t>Th</a:t>
            </a:r>
            <a:r>
              <a:rPr lang="en-US" sz="2400" dirty="0" smtClean="0">
                <a:solidFill>
                  <a:srgbClr val="000000"/>
                </a:solidFill>
              </a:rPr>
              <a:t> zoned crystal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Lower stopping distance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26" y="1812298"/>
            <a:ext cx="3582522" cy="3662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IV.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Zircon (U-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Th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)/He (</a:t>
            </a:r>
            <a:r>
              <a:rPr lang="en-US" sz="2200" b="1" dirty="0" err="1" smtClean="0">
                <a:solidFill>
                  <a:srgbClr val="FFFFFF"/>
                </a:solidFill>
                <a:cs typeface="Calibri"/>
              </a:rPr>
              <a:t>ZHe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) method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68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28600" y="1062210"/>
            <a:ext cx="4120443" cy="474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b="1" dirty="0" err="1" smtClean="0">
                <a:solidFill>
                  <a:srgbClr val="000000"/>
                </a:solidFill>
              </a:rPr>
              <a:t>Tc</a:t>
            </a:r>
            <a:r>
              <a:rPr lang="en-US" sz="2400" b="1" dirty="0" smtClean="0">
                <a:solidFill>
                  <a:srgbClr val="000000"/>
                </a:solidFill>
              </a:rPr>
              <a:t>= </a:t>
            </a:r>
            <a:r>
              <a:rPr lang="en-US" sz="2400" b="1" dirty="0">
                <a:solidFill>
                  <a:srgbClr val="000000"/>
                </a:solidFill>
              </a:rPr>
              <a:t>140-200°C (&gt;AHe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Strong modification of diffusion coefficient by recoil damage,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Damage clustering and interconnection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Lattice </a:t>
            </a:r>
            <a:r>
              <a:rPr lang="en-US" sz="2400" dirty="0" err="1" smtClean="0">
                <a:solidFill>
                  <a:srgbClr val="000000"/>
                </a:solidFill>
              </a:rPr>
              <a:t>amorphisation</a:t>
            </a:r>
            <a:r>
              <a:rPr lang="en-US" sz="2400" dirty="0" smtClean="0">
                <a:solidFill>
                  <a:srgbClr val="000000"/>
                </a:solidFill>
              </a:rPr>
              <a:t> at high dose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b="1" dirty="0" smtClean="0">
              <a:solidFill>
                <a:srgbClr val="000000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723583" y="5561921"/>
            <a:ext cx="242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Guenthner</a:t>
            </a:r>
            <a:r>
              <a:rPr lang="en-US" i="1" dirty="0"/>
              <a:t> et al. (2013)</a:t>
            </a:r>
          </a:p>
        </p:txBody>
      </p:sp>
      <p:pic>
        <p:nvPicPr>
          <p:cNvPr id="2" name="Image 1" descr="Tc_dose_Guenthneretal20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44" y="1085849"/>
            <a:ext cx="4642556" cy="41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FFFF"/>
                </a:solidFill>
                <a:cs typeface="Calibri"/>
              </a:rPr>
              <a:t>IV.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Interpretation </a:t>
            </a:r>
            <a:r>
              <a:rPr lang="en-US" sz="2200" b="1" dirty="0" smtClean="0">
                <a:solidFill>
                  <a:schemeClr val="bg1"/>
                </a:solidFill>
                <a:cs typeface="Calibri"/>
              </a:rPr>
              <a:t>of </a:t>
            </a:r>
            <a:r>
              <a:rPr lang="en-US" sz="2200" b="1" dirty="0" err="1" smtClean="0">
                <a:solidFill>
                  <a:schemeClr val="bg1"/>
                </a:solidFill>
                <a:latin typeface="Calibri"/>
                <a:cs typeface="Calibri"/>
              </a:rPr>
              <a:t>ZHe</a:t>
            </a:r>
            <a:r>
              <a:rPr lang="en-US" sz="2200" b="1" dirty="0" smtClean="0">
                <a:solidFill>
                  <a:schemeClr val="bg1"/>
                </a:solidFill>
                <a:latin typeface="Calibri"/>
                <a:cs typeface="Calibri"/>
              </a:rPr>
              <a:t> data</a:t>
            </a:r>
            <a:endParaRPr lang="en-US" sz="22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395111" y="5864105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Used of 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cs typeface="Calibri"/>
              </a:rPr>
              <a:t>ZHe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 data dispersion to determine a precise thermal history, similarly to AHe</a:t>
            </a:r>
            <a:endParaRPr lang="en-US" sz="24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553200" y="604956"/>
            <a:ext cx="242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Guenthner</a:t>
            </a:r>
            <a:r>
              <a:rPr lang="en-US" i="1" dirty="0"/>
              <a:t> </a:t>
            </a:r>
            <a:r>
              <a:rPr lang="en-US" i="1" dirty="0" smtClean="0"/>
              <a:t>et al</a:t>
            </a:r>
            <a:r>
              <a:rPr lang="en-US" i="1" dirty="0"/>
              <a:t>.</a:t>
            </a:r>
            <a:r>
              <a:rPr lang="en-US" i="1" dirty="0" smtClean="0"/>
              <a:t> (2013)</a:t>
            </a:r>
          </a:p>
        </p:txBody>
      </p:sp>
      <p:pic>
        <p:nvPicPr>
          <p:cNvPr id="2" name="Image 1" descr="Exemple_ZHe_eUGuenthneretal2013AJ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031456"/>
            <a:ext cx="6688667" cy="4832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AutoShape 4"/>
          <p:cNvSpPr>
            <a:spLocks noChangeArrowheads="1"/>
          </p:cNvSpPr>
          <p:nvPr/>
        </p:nvSpPr>
        <p:spPr bwMode="auto">
          <a:xfrm>
            <a:off x="0" y="-4763"/>
            <a:ext cx="9144000" cy="609601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43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C200DF-3B91-E04D-9A37-204877BBE9CB}" type="slidenum">
              <a:rPr lang="fr-FR" smtClean="0">
                <a:latin typeface="Times New Roman" pitchFamily="-107" charset="0"/>
                <a:ea typeface="Times New Roman" pitchFamily="-107" charset="0"/>
                <a:cs typeface="Times New Roman" pitchFamily="-107" charset="0"/>
              </a:rPr>
              <a:pPr/>
              <a:t>7</a:t>
            </a:fld>
            <a:endParaRPr lang="fr-FR" smtClean="0">
              <a:latin typeface="Times New Roman" pitchFamily="-107" charset="0"/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228600" y="46038"/>
            <a:ext cx="84582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b="1" dirty="0">
                <a:solidFill>
                  <a:srgbClr val="EEECE1"/>
                </a:solidFill>
                <a:cs typeface="Calibri"/>
              </a:rPr>
              <a:t>I. </a:t>
            </a:r>
            <a:r>
              <a:rPr lang="en-US" sz="2200" b="1" dirty="0" smtClean="0">
                <a:solidFill>
                  <a:srgbClr val="FFFFFF"/>
                </a:solidFill>
                <a:ea typeface="Calibri" pitchFamily="-107" charset="0"/>
                <a:cs typeface="Calibri" pitchFamily="-107" charset="0"/>
              </a:rPr>
              <a:t>Thermal sensitivity of thermochronometers </a:t>
            </a:r>
            <a:endParaRPr lang="fr-FR" sz="2200" b="1" dirty="0">
              <a:solidFill>
                <a:srgbClr val="FFFFFF"/>
              </a:solidFill>
              <a:ea typeface="Calibri" pitchFamily="-107" charset="0"/>
              <a:cs typeface="Calibri" pitchFamily="-107" charset="0"/>
            </a:endParaRPr>
          </a:p>
        </p:txBody>
      </p:sp>
      <p:sp>
        <p:nvSpPr>
          <p:cNvPr id="18437" name="ZoneTexte 15"/>
          <p:cNvSpPr txBox="1">
            <a:spLocks noChangeArrowheads="1"/>
          </p:cNvSpPr>
          <p:nvPr/>
        </p:nvSpPr>
        <p:spPr bwMode="auto">
          <a:xfrm>
            <a:off x="228600" y="5502630"/>
            <a:ext cx="8615363" cy="109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90000"/>
              </a:lnSpc>
              <a:buFont typeface="Wingdings" charset="2"/>
              <a:buChar char="Ø"/>
            </a:pPr>
            <a:r>
              <a:rPr lang="en-US" sz="2400" b="1" dirty="0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(U-</a:t>
            </a:r>
            <a:r>
              <a:rPr lang="en-US" sz="2400" b="1" dirty="0" err="1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Th</a:t>
            </a:r>
            <a:r>
              <a:rPr lang="en-US" sz="2400" b="1" dirty="0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)/</a:t>
            </a:r>
            <a:r>
              <a:rPr lang="en-US" sz="2400" b="1" baseline="30000" dirty="0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4</a:t>
            </a:r>
            <a:r>
              <a:rPr lang="en-US" sz="2400" b="1" dirty="0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He </a:t>
            </a:r>
            <a:r>
              <a:rPr lang="en-US" sz="2400" dirty="0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method applied on apatite, zircon and iron oxides</a:t>
            </a:r>
          </a:p>
          <a:p>
            <a:pPr marL="342900" indent="-342900" algn="just">
              <a:lnSpc>
                <a:spcPct val="90000"/>
              </a:lnSpc>
              <a:buFont typeface="Wingdings" charset="2"/>
              <a:buChar char="Ø"/>
            </a:pPr>
            <a:endParaRPr lang="en-US" sz="2400" dirty="0">
              <a:latin typeface="Calibri" pitchFamily="-107" charset="0"/>
              <a:ea typeface="Calibri" pitchFamily="-107" charset="0"/>
              <a:cs typeface="Calibri" pitchFamily="-107" charset="0"/>
              <a:sym typeface="Symbol" pitchFamily="-107" charset="2"/>
            </a:endParaRPr>
          </a:p>
          <a:p>
            <a:pPr marL="342900" indent="-342900" algn="just">
              <a:lnSpc>
                <a:spcPct val="90000"/>
              </a:lnSpc>
              <a:buFont typeface="Wingdings" charset="2"/>
              <a:buChar char="Ø"/>
            </a:pPr>
            <a:r>
              <a:rPr lang="en-US" sz="2400" dirty="0" smtClean="0">
                <a:latin typeface="Calibri" pitchFamily="-107" charset="0"/>
                <a:ea typeface="Calibri" pitchFamily="-107" charset="0"/>
                <a:cs typeface="Calibri" pitchFamily="-107" charset="0"/>
                <a:sym typeface="Symbol" pitchFamily="-107" charset="2"/>
              </a:rPr>
              <a:t>Thermal sensitivity from 40 to 200°C </a:t>
            </a:r>
            <a:endParaRPr lang="en-US" sz="2400" dirty="0"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pic>
        <p:nvPicPr>
          <p:cNvPr id="2" name="Image 1" descr="Thermochronometr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9" y="1013883"/>
            <a:ext cx="5261124" cy="39793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26000" y="3189111"/>
            <a:ext cx="2342444" cy="1439333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809266" y="1705970"/>
            <a:ext cx="2436134" cy="70788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rgbClr val="FF0000"/>
                </a:solidFill>
              </a:rPr>
              <a:t>Low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temperature</a:t>
            </a:r>
            <a:endParaRPr lang="fr-FR" sz="2000" dirty="0" smtClean="0">
              <a:solidFill>
                <a:srgbClr val="FF0000"/>
              </a:solidFill>
            </a:endParaRPr>
          </a:p>
          <a:p>
            <a:pPr algn="ctr"/>
            <a:r>
              <a:rPr lang="fr-FR" sz="2000" dirty="0" smtClean="0">
                <a:solidFill>
                  <a:srgbClr val="FF0000"/>
                </a:solidFill>
              </a:rPr>
              <a:t>thermochronometers</a:t>
            </a:r>
            <a:endParaRPr lang="fr-F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0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3" grpId="0" animBg="1"/>
      <p:bldP spid="3" grpId="1" animBg="1"/>
      <p:bldP spid="4" grpId="0" animBg="1"/>
      <p:bldP spid="4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IV. Laterite, ore deposit dating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28600" y="971950"/>
            <a:ext cx="49078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Laterite surface development reflects intense weathering phases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Crystallization of supergene mineralogical phases:</a:t>
            </a:r>
          </a:p>
          <a:p>
            <a:pPr algn="just"/>
            <a:endParaRPr lang="en-US" sz="2400" dirty="0" smtClean="0"/>
          </a:p>
          <a:p>
            <a:pPr marL="742950" lvl="1" indent="-285750" algn="just">
              <a:buFont typeface="Wingdings" charset="2"/>
              <a:buChar char="Ø"/>
            </a:pPr>
            <a:r>
              <a:rPr lang="en-US" sz="2400" dirty="0" smtClean="0"/>
              <a:t>Iron oxides (H </a:t>
            </a:r>
            <a:r>
              <a:rPr lang="mr-IN" sz="2400" dirty="0" smtClean="0"/>
              <a:t>–</a:t>
            </a:r>
            <a:r>
              <a:rPr lang="en-US" sz="2400" dirty="0" smtClean="0"/>
              <a:t> G) </a:t>
            </a:r>
          </a:p>
          <a:p>
            <a:pPr marL="742950" lvl="1" indent="-285750" algn="just">
              <a:buFont typeface="Wingdings" charset="2"/>
              <a:buChar char="Ø"/>
            </a:pPr>
            <a:r>
              <a:rPr lang="en-US" sz="2400" dirty="0" smtClean="0"/>
              <a:t>K-</a:t>
            </a:r>
            <a:r>
              <a:rPr lang="en-US" sz="2400" dirty="0" err="1" smtClean="0"/>
              <a:t>Mn</a:t>
            </a:r>
            <a:r>
              <a:rPr lang="en-US" sz="2400" dirty="0" smtClean="0"/>
              <a:t> oxides</a:t>
            </a:r>
          </a:p>
          <a:p>
            <a:pPr marL="742950" lvl="1" indent="-285750" algn="just">
              <a:buFont typeface="Wingdings" charset="2"/>
              <a:buChar char="Ø"/>
            </a:pPr>
            <a:r>
              <a:rPr lang="en-US" sz="2400" dirty="0" smtClean="0"/>
              <a:t>Kaolinites </a:t>
            </a:r>
            <a:endParaRPr lang="en-US" sz="2400" dirty="0"/>
          </a:p>
        </p:txBody>
      </p:sp>
      <p:pic>
        <p:nvPicPr>
          <p:cNvPr id="20" name="Image 19" descr="Macintosh HD:Users:gautheron:Library:Containers:com.apple.mail:Data:Library:Mail Downloads:C5D185D4-CAEE-468F-AF2C-BEDC1708C3E6:figure_temp_RECA.pd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136"/>
          <a:stretch/>
        </p:blipFill>
        <p:spPr bwMode="auto">
          <a:xfrm>
            <a:off x="5709521" y="917097"/>
            <a:ext cx="3369568" cy="489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rcRect t="49971"/>
          <a:stretch>
            <a:fillRect/>
          </a:stretch>
        </p:blipFill>
        <p:spPr>
          <a:xfrm>
            <a:off x="4629401" y="4517497"/>
            <a:ext cx="2170627" cy="162718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rcRect b="50029"/>
          <a:stretch>
            <a:fillRect/>
          </a:stretch>
        </p:blipFill>
        <p:spPr>
          <a:xfrm>
            <a:off x="2352827" y="4519356"/>
            <a:ext cx="2170627" cy="1625329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 flipH="1">
            <a:off x="3981329" y="1925209"/>
            <a:ext cx="2160240" cy="24482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>
            <a:off x="6861649" y="2069225"/>
            <a:ext cx="792088" cy="24482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131283" y="6438574"/>
            <a:ext cx="444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Shuster</a:t>
            </a:r>
            <a:r>
              <a:rPr lang="fr-FR" i="1" dirty="0" smtClean="0"/>
              <a:t> et al. (2005); </a:t>
            </a:r>
            <a:r>
              <a:rPr lang="fr-FR" i="1" dirty="0" err="1" smtClean="0"/>
              <a:t>Vasconcelos</a:t>
            </a:r>
            <a:r>
              <a:rPr lang="fr-FR" i="1" dirty="0" smtClean="0"/>
              <a:t> et al. (205)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8968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IV. Iron oxides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278269" y="5395714"/>
            <a:ext cx="2715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Shuster et al. (2005);</a:t>
            </a:r>
          </a:p>
          <a:p>
            <a:r>
              <a:rPr lang="en-US" i="1" smtClean="0"/>
              <a:t>Farley and Flowers (2012);</a:t>
            </a:r>
          </a:p>
          <a:p>
            <a:r>
              <a:rPr lang="en-US" i="1" smtClean="0"/>
              <a:t>Balout et al. (2017);</a:t>
            </a:r>
          </a:p>
          <a:p>
            <a:r>
              <a:rPr lang="en-US" i="1" smtClean="0"/>
              <a:t>Allard et al. (Submitted)</a:t>
            </a:r>
            <a:endParaRPr lang="en-US" i="1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8885" r="-1222" b="49128"/>
          <a:stretch/>
        </p:blipFill>
        <p:spPr>
          <a:xfrm>
            <a:off x="5994164" y="1507283"/>
            <a:ext cx="2250244" cy="1994026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07282"/>
            <a:ext cx="450602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4179" y="715194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latin typeface="Calibri"/>
                <a:cs typeface="Calibri"/>
              </a:rPr>
              <a:t>He diffusion behavior in hematite and goethite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rcRect t="49971"/>
          <a:stretch>
            <a:fillRect/>
          </a:stretch>
        </p:blipFill>
        <p:spPr>
          <a:xfrm>
            <a:off x="6012160" y="3552502"/>
            <a:ext cx="2170627" cy="162718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95536" y="6092965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i="1" dirty="0" err="1" smtClean="0">
                <a:solidFill>
                  <a:srgbClr val="FF0000"/>
                </a:solidFill>
                <a:latin typeface="Calibri"/>
                <a:ea typeface="Microsoft YaHei" charset="-122"/>
                <a:cs typeface="Calibri"/>
              </a:rPr>
              <a:t>T</a:t>
            </a:r>
            <a:r>
              <a:rPr lang="en-US" sz="2400" i="1" baseline="-25000" dirty="0" err="1" smtClean="0">
                <a:solidFill>
                  <a:srgbClr val="FF0000"/>
                </a:solidFill>
                <a:latin typeface="Calibri"/>
                <a:ea typeface="Microsoft YaHei" charset="-122"/>
                <a:cs typeface="Calibri"/>
              </a:rPr>
              <a:t>c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ea typeface="Microsoft YaHei" charset="-122"/>
                <a:cs typeface="Calibri"/>
              </a:rPr>
              <a:t> (He)=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Microsoft YaHei" charset="-122"/>
                <a:cs typeface="Calibri"/>
              </a:rPr>
              <a:t>56°C </a:t>
            </a:r>
            <a:endParaRPr lang="en-US" sz="2400" dirty="0" smtClean="0">
              <a:solidFill>
                <a:srgbClr val="FF0000"/>
              </a:solidFill>
              <a:latin typeface="Calibri"/>
              <a:ea typeface="Microsoft YaHei" charset="-122"/>
              <a:cs typeface="Calibri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8462" y="5630858"/>
            <a:ext cx="137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Hematite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33197" y="6092965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i="1" dirty="0" err="1" smtClean="0">
                <a:solidFill>
                  <a:srgbClr val="FF6600"/>
                </a:solidFill>
                <a:latin typeface="Calibri"/>
                <a:ea typeface="Microsoft YaHei" charset="-122"/>
                <a:cs typeface="Calibri"/>
              </a:rPr>
              <a:t>T</a:t>
            </a:r>
            <a:r>
              <a:rPr lang="en-US" sz="2400" i="1" baseline="-25000" dirty="0" err="1" smtClean="0">
                <a:solidFill>
                  <a:srgbClr val="FF6600"/>
                </a:solidFill>
                <a:latin typeface="Calibri"/>
                <a:ea typeface="Microsoft YaHei" charset="-122"/>
                <a:cs typeface="Calibri"/>
              </a:rPr>
              <a:t>c</a:t>
            </a:r>
            <a:r>
              <a:rPr lang="en-US" sz="2400" dirty="0" smtClean="0">
                <a:solidFill>
                  <a:srgbClr val="FF6600"/>
                </a:solidFill>
                <a:latin typeface="Calibri"/>
                <a:ea typeface="Microsoft YaHei" charset="-122"/>
                <a:cs typeface="Calibri"/>
              </a:rPr>
              <a:t> (He)~ 49°</a:t>
            </a:r>
            <a:r>
              <a:rPr lang="en-US" sz="2400" dirty="0">
                <a:solidFill>
                  <a:srgbClr val="FF6600"/>
                </a:solidFill>
                <a:latin typeface="Calibri"/>
                <a:ea typeface="Microsoft YaHei" charset="-122"/>
                <a:cs typeface="Calibri"/>
              </a:rPr>
              <a:t>C </a:t>
            </a:r>
            <a:endParaRPr lang="en-US" sz="2400" dirty="0" smtClean="0">
              <a:solidFill>
                <a:srgbClr val="FF6600"/>
              </a:solidFill>
              <a:latin typeface="Calibri"/>
              <a:ea typeface="Microsoft YaHei" charset="-122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131840" y="5630858"/>
            <a:ext cx="1310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Goethite</a:t>
            </a:r>
            <a:endParaRPr lang="en-US" sz="2400" b="1" dirty="0">
              <a:solidFill>
                <a:srgbClr val="FF66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94179" y="5169193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dirty="0" smtClean="0"/>
              <a:t>Crystals of 0.1 </a:t>
            </a:r>
            <a:r>
              <a:rPr lang="en-US" sz="2400" b="1" dirty="0" smtClean="0">
                <a:latin typeface="Symbol" charset="2"/>
                <a:cs typeface="Symbol" charset="2"/>
              </a:rPr>
              <a:t>m</a:t>
            </a:r>
            <a:r>
              <a:rPr lang="en-US" sz="2400" b="1" dirty="0" smtClean="0"/>
              <a:t>m</a:t>
            </a:r>
            <a:endParaRPr lang="en-US" sz="24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2483768" y="3811538"/>
            <a:ext cx="46268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i="1" dirty="0" smtClean="0"/>
              <a:t>5 to 30 % He loss due to “tiny” polycrystalline samples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96371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IV. Ore deposits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8" name="Image 7" descr="Vasconcelos_2015_Fig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70385"/>
            <a:ext cx="8712200" cy="51435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220072" y="5373216"/>
            <a:ext cx="2563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 smtClean="0"/>
              <a:t>Vasconcelos</a:t>
            </a:r>
            <a:r>
              <a:rPr lang="en-AU" i="1" dirty="0" smtClean="0"/>
              <a:t> et al. (2015)</a:t>
            </a:r>
          </a:p>
          <a:p>
            <a:r>
              <a:rPr lang="en-AU" i="1" dirty="0"/>
              <a:t>a</a:t>
            </a:r>
            <a:r>
              <a:rPr lang="en-AU" i="1" dirty="0" smtClean="0"/>
              <a:t>nd references therein</a:t>
            </a:r>
            <a:endParaRPr lang="en-AU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28600" y="781720"/>
            <a:ext cx="699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AU" sz="2400" b="1" dirty="0" smtClean="0">
                <a:latin typeface="Calibri"/>
                <a:cs typeface="Calibri"/>
              </a:rPr>
              <a:t>Ore-deposit formation : </a:t>
            </a:r>
            <a:r>
              <a:rPr lang="en-AU" sz="2400" b="1" dirty="0" err="1" smtClean="0">
                <a:latin typeface="Calibri"/>
                <a:cs typeface="Calibri"/>
              </a:rPr>
              <a:t>Carajas</a:t>
            </a:r>
            <a:r>
              <a:rPr lang="en-AU" sz="2400" b="1" dirty="0" smtClean="0">
                <a:latin typeface="Calibri"/>
                <a:cs typeface="Calibri"/>
              </a:rPr>
              <a:t> Mountains (Brazil)</a:t>
            </a:r>
            <a:endParaRPr lang="en-AU" sz="2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34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70643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IV. Ore deposits</a:t>
            </a:r>
            <a:endParaRPr lang="en-US" sz="2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51520" y="722313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AU" sz="2400" b="1" dirty="0" smtClean="0">
                <a:latin typeface="Calibri"/>
                <a:cs typeface="Calibri"/>
              </a:rPr>
              <a:t>All Amazonian and Australian laterites ages </a:t>
            </a:r>
            <a:endParaRPr lang="en-AU" sz="2400" b="1" dirty="0">
              <a:latin typeface="Calibri"/>
              <a:cs typeface="Calibri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7504" y="5402833"/>
            <a:ext cx="47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 smtClean="0"/>
              <a:t>Vasconcelos</a:t>
            </a:r>
            <a:r>
              <a:rPr lang="en-AU" i="1" dirty="0" smtClean="0"/>
              <a:t> et al. (2015) and references therein</a:t>
            </a:r>
            <a:endParaRPr lang="en-AU" i="1" dirty="0"/>
          </a:p>
        </p:txBody>
      </p:sp>
      <p:sp>
        <p:nvSpPr>
          <p:cNvPr id="13" name="Rectangle 12"/>
          <p:cNvSpPr/>
          <p:nvPr/>
        </p:nvSpPr>
        <p:spPr>
          <a:xfrm>
            <a:off x="405702" y="5925463"/>
            <a:ext cx="8281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Wingdings" charset="2"/>
              <a:buChar char="Ø"/>
            </a:pPr>
            <a:r>
              <a:rPr lang="en-GB" sz="2400" dirty="0" smtClean="0">
                <a:latin typeface="Calibri"/>
                <a:cs typeface="Calibri"/>
              </a:rPr>
              <a:t>Similar ages given by the K-</a:t>
            </a:r>
            <a:r>
              <a:rPr lang="en-GB" sz="2400" dirty="0" err="1" smtClean="0">
                <a:latin typeface="Calibri"/>
                <a:cs typeface="Calibri"/>
              </a:rPr>
              <a:t>Ar</a:t>
            </a:r>
            <a:r>
              <a:rPr lang="en-GB" sz="2400" dirty="0" smtClean="0">
                <a:latin typeface="Calibri"/>
                <a:cs typeface="Calibri"/>
              </a:rPr>
              <a:t>/</a:t>
            </a:r>
            <a:r>
              <a:rPr lang="en-GB" sz="2400" dirty="0" err="1" smtClean="0">
                <a:latin typeface="Calibri"/>
                <a:cs typeface="Calibri"/>
              </a:rPr>
              <a:t>Ar-Ar</a:t>
            </a:r>
            <a:r>
              <a:rPr lang="en-GB" sz="2400" dirty="0" smtClean="0">
                <a:latin typeface="Calibri"/>
                <a:cs typeface="Calibri"/>
              </a:rPr>
              <a:t> and (U-</a:t>
            </a:r>
            <a:r>
              <a:rPr lang="en-GB" sz="2400" dirty="0" err="1" smtClean="0">
                <a:latin typeface="Calibri"/>
                <a:cs typeface="Calibri"/>
              </a:rPr>
              <a:t>Th</a:t>
            </a:r>
            <a:r>
              <a:rPr lang="en-GB" sz="2400" dirty="0" smtClean="0">
                <a:latin typeface="Calibri"/>
                <a:cs typeface="Calibri"/>
              </a:rPr>
              <a:t>)/He systems </a:t>
            </a:r>
          </a:p>
        </p:txBody>
      </p:sp>
      <p:pic>
        <p:nvPicPr>
          <p:cNvPr id="14" name="Image 13" descr="Vasconcelos_2015_Fig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54361"/>
            <a:ext cx="7488832" cy="45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8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b="1" dirty="0">
                <a:solidFill>
                  <a:srgbClr val="FFFFFF"/>
                </a:solidFill>
                <a:cs typeface="Calibri"/>
              </a:rPr>
              <a:t>IV. </a:t>
            </a:r>
            <a:r>
              <a:rPr lang="en-US" sz="2200" b="1" dirty="0" smtClean="0">
                <a:solidFill>
                  <a:schemeClr val="bg1"/>
                </a:solidFill>
                <a:cs typeface="Calibri"/>
              </a:rPr>
              <a:t>Others applications </a:t>
            </a:r>
            <a:endParaRPr lang="fr-FR" sz="2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8600" y="882857"/>
            <a:ext cx="8661400" cy="539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 b="1" u="sng" dirty="0" smtClean="0">
              <a:solidFill>
                <a:srgbClr val="FF0000"/>
              </a:solidFill>
              <a:latin typeface="Calibri"/>
              <a:ea typeface="ＭＳ Ｐゴシック" pitchFamily="12" charset="-128"/>
              <a:cs typeface="Calibri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400" b="1" u="sng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TAKE HOME MESSAGE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:</a:t>
            </a:r>
            <a:endParaRPr lang="en-US" sz="2400" b="1" dirty="0" smtClean="0">
              <a:latin typeface="Calibri"/>
              <a:ea typeface="ＭＳ Ｐゴシック" pitchFamily="12" charset="-128"/>
              <a:cs typeface="Calibri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(U-</a:t>
            </a:r>
            <a:r>
              <a:rPr lang="en-US" sz="2400" dirty="0" err="1" smtClean="0">
                <a:latin typeface="Calibri"/>
                <a:ea typeface="ＭＳ Ｐゴシック" pitchFamily="12" charset="-128"/>
                <a:cs typeface="Calibri"/>
              </a:rPr>
              <a:t>Th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-</a:t>
            </a:r>
            <a:r>
              <a:rPr lang="en-US" sz="2400" dirty="0" err="1" smtClean="0">
                <a:latin typeface="Calibri"/>
                <a:ea typeface="ＭＳ Ｐゴシック" pitchFamily="12" charset="-128"/>
                <a:cs typeface="Calibri"/>
              </a:rPr>
              <a:t>Sm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)/He dating can be applied to many systems if:</a:t>
            </a:r>
          </a:p>
          <a:p>
            <a:pPr marL="914400" lvl="1" indent="-457200" algn="just" eaLnBrk="0" hangingPunct="0">
              <a:lnSpc>
                <a:spcPct val="12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Crystal contains U-</a:t>
            </a:r>
            <a:r>
              <a:rPr lang="en-US" sz="2400" b="1" dirty="0" err="1" smtClean="0">
                <a:latin typeface="Calibri"/>
                <a:ea typeface="ＭＳ Ｐゴシック" pitchFamily="12" charset="-128"/>
                <a:cs typeface="Calibri"/>
              </a:rPr>
              <a:t>Th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-</a:t>
            </a:r>
            <a:r>
              <a:rPr lang="en-US" sz="2400" b="1" dirty="0" err="1" smtClean="0">
                <a:latin typeface="Calibri"/>
                <a:ea typeface="ＭＳ Ｐゴシック" pitchFamily="12" charset="-128"/>
                <a:cs typeface="Calibri"/>
              </a:rPr>
              <a:t>Sm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AND</a:t>
            </a:r>
          </a:p>
          <a:p>
            <a:pPr marL="914400" lvl="1" indent="-457200" algn="just" eaLnBrk="0" hangingPunct="0">
              <a:lnSpc>
                <a:spcPct val="12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Produced He atoms are quantitatively retained in crystal lattice at surface temperatures 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(</a:t>
            </a:r>
            <a:r>
              <a:rPr lang="en-US" sz="2400" u="sng" dirty="0" smtClean="0">
                <a:latin typeface="Calibri"/>
                <a:ea typeface="ＭＳ Ｐゴシック" pitchFamily="12" charset="-128"/>
                <a:cs typeface="Calibri"/>
              </a:rPr>
              <a:t>because of diffusion ~</a:t>
            </a:r>
            <a:r>
              <a:rPr lang="en-US" sz="2400" u="sng" dirty="0" err="1" smtClean="0">
                <a:latin typeface="Calibri"/>
                <a:ea typeface="ＭＳ Ｐゴシック" pitchFamily="12" charset="-128"/>
                <a:cs typeface="Calibri"/>
              </a:rPr>
              <a:t>Tc</a:t>
            </a:r>
            <a:r>
              <a:rPr lang="en-US" sz="2400" u="sng" dirty="0" smtClean="0">
                <a:latin typeface="Calibri"/>
                <a:ea typeface="ＭＳ Ｐゴシック" pitchFamily="12" charset="-128"/>
                <a:cs typeface="Calibri"/>
              </a:rPr>
              <a:t>&gt;40°C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)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ea typeface="ＭＳ Ｐゴシック" pitchFamily="12" charset="-128"/>
                <a:cs typeface="Calibri"/>
              </a:rPr>
              <a:t>AND</a:t>
            </a:r>
          </a:p>
          <a:p>
            <a:pPr marL="914400" lvl="1" indent="-457200" algn="just" eaLnBrk="0" hangingPunct="0">
              <a:lnSpc>
                <a:spcPct val="12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Grain or sample (made of polycrystalline grains) size are &gt; 100 </a:t>
            </a:r>
            <a:r>
              <a:rPr lang="en-US" sz="2400" b="1" dirty="0" smtClean="0">
                <a:latin typeface="Symbol" charset="2"/>
                <a:ea typeface="ＭＳ Ｐゴシック" pitchFamily="12" charset="-128"/>
                <a:cs typeface="Symbol" charset="2"/>
              </a:rPr>
              <a:t>m</a:t>
            </a: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m 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(</a:t>
            </a:r>
            <a:r>
              <a:rPr lang="en-US" sz="2400" u="sng" dirty="0" smtClean="0">
                <a:latin typeface="Calibri"/>
                <a:ea typeface="ＭＳ Ｐゴシック" pitchFamily="12" charset="-128"/>
                <a:cs typeface="Calibri"/>
              </a:rPr>
              <a:t>because of significant alpha ejection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) </a:t>
            </a:r>
            <a:r>
              <a:rPr lang="en-US" sz="2400" b="1" dirty="0">
                <a:solidFill>
                  <a:srgbClr val="FF0000"/>
                </a:solidFill>
                <a:ea typeface="ＭＳ Ｐゴシック" pitchFamily="12" charset="-128"/>
                <a:cs typeface="Calibri"/>
              </a:rPr>
              <a:t>AND</a:t>
            </a:r>
            <a:endParaRPr lang="en-US" sz="2400" dirty="0" smtClean="0">
              <a:latin typeface="Calibri"/>
              <a:ea typeface="ＭＳ Ｐゴシック" pitchFamily="12" charset="-128"/>
              <a:cs typeface="Calibri"/>
            </a:endParaRPr>
          </a:p>
          <a:p>
            <a:pPr marL="914400" lvl="1" indent="-457200" algn="just" eaLnBrk="0" hangingPunct="0">
              <a:lnSpc>
                <a:spcPct val="12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en-US" sz="2400" b="1" dirty="0" smtClean="0">
                <a:latin typeface="Calibri"/>
                <a:ea typeface="ＭＳ Ｐゴシック" pitchFamily="12" charset="-128"/>
                <a:cs typeface="Calibri"/>
              </a:rPr>
              <a:t>Possible strong damage impact on crystal lattice</a:t>
            </a:r>
            <a:endParaRPr lang="en-US" sz="2400" b="1" dirty="0">
              <a:latin typeface="Calibri"/>
              <a:ea typeface="ＭＳ Ｐゴシック" pitchFamily="12" charset="-128"/>
              <a:cs typeface="Calibri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8885" r="-1222" b="49128"/>
          <a:stretch/>
        </p:blipFill>
        <p:spPr>
          <a:xfrm>
            <a:off x="6978423" y="-18755"/>
            <a:ext cx="2250244" cy="19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75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08216" y="800099"/>
            <a:ext cx="8227784" cy="543068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(1) (U-</a:t>
            </a:r>
            <a:r>
              <a:rPr lang="en-US" sz="2200" b="1" i="1" dirty="0" err="1" smtClean="0">
                <a:latin typeface="Calibri"/>
                <a:cs typeface="Calibri"/>
              </a:rPr>
              <a:t>Th</a:t>
            </a:r>
            <a:r>
              <a:rPr lang="en-US" sz="2200" b="1" i="1" dirty="0" smtClean="0">
                <a:latin typeface="Calibri"/>
                <a:cs typeface="Calibri"/>
              </a:rPr>
              <a:t>)/He dating system</a:t>
            </a:r>
          </a:p>
          <a:p>
            <a:pPr marL="514350" indent="-514350" algn="just"/>
            <a:endParaRPr lang="en-US" sz="1500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Introduction, generalities</a:t>
            </a:r>
          </a:p>
          <a:p>
            <a:pPr marL="914400" lvl="1" indent="-457200" algn="just">
              <a:buAutoNum type="romanUcPeriod"/>
            </a:pPr>
            <a:endParaRPr lang="en-US" sz="2200" b="1" dirty="0" smtClean="0">
              <a:latin typeface="Calibri"/>
              <a:cs typeface="Calibri"/>
            </a:endParaRPr>
          </a:p>
          <a:p>
            <a:pPr marL="914400" lvl="1" indent="-457200" algn="just">
              <a:buAutoNum type="romanUcPeriod"/>
            </a:pPr>
            <a:r>
              <a:rPr lang="en-US" sz="2200" b="1" dirty="0" smtClean="0">
                <a:latin typeface="Calibri"/>
                <a:cs typeface="Calibri"/>
              </a:rPr>
              <a:t>(U-</a:t>
            </a:r>
            <a:r>
              <a:rPr lang="en-US" sz="2200" b="1" dirty="0" err="1" smtClean="0">
                <a:latin typeface="Calibri"/>
                <a:cs typeface="Calibri"/>
              </a:rPr>
              <a:t>Th</a:t>
            </a:r>
            <a:r>
              <a:rPr lang="en-US" sz="2200" b="1" dirty="0" smtClean="0">
                <a:latin typeface="Calibri"/>
                <a:cs typeface="Calibri"/>
              </a:rPr>
              <a:t>)/He principles (chronometer </a:t>
            </a:r>
            <a:r>
              <a:rPr lang="en-US" sz="2200" b="1" dirty="0" err="1" smtClean="0">
                <a:latin typeface="Calibri"/>
                <a:cs typeface="Calibri"/>
              </a:rPr>
              <a:t>vs</a:t>
            </a:r>
            <a:r>
              <a:rPr lang="en-US" sz="2200" b="1" dirty="0" smtClean="0">
                <a:latin typeface="Calibri"/>
                <a:cs typeface="Calibri"/>
              </a:rPr>
              <a:t> thermochronometer)</a:t>
            </a:r>
            <a:endParaRPr lang="en-US" sz="22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/>
            <a:endParaRPr lang="en-US" sz="15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(2) How to get an (U-</a:t>
            </a:r>
            <a:r>
              <a:rPr lang="en-US" sz="2200" b="1" i="1" dirty="0" err="1" smtClean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2200" b="1" i="1" dirty="0" smtClean="0">
                <a:solidFill>
                  <a:srgbClr val="000000"/>
                </a:solidFill>
                <a:latin typeface="Calibri"/>
                <a:cs typeface="Calibri"/>
              </a:rPr>
              <a:t>)/He age</a:t>
            </a:r>
          </a:p>
          <a:p>
            <a:pPr marL="514350" indent="-514350" algn="just"/>
            <a:endParaRPr lang="en-US" sz="2200" b="1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latin typeface="Calibri"/>
                <a:cs typeface="Calibri"/>
              </a:rPr>
              <a:t>(3) Applications</a:t>
            </a:r>
          </a:p>
          <a:p>
            <a:pPr marL="914400" lvl="1" indent="-457200" algn="just">
              <a:buAutoNum type="romanUcPeriod"/>
            </a:pPr>
            <a:endParaRPr lang="en-US" sz="2200" b="1" i="1" dirty="0">
              <a:solidFill>
                <a:srgbClr val="000000"/>
              </a:solidFill>
              <a:cs typeface="Calibri"/>
            </a:endParaRPr>
          </a:p>
          <a:p>
            <a:pPr marL="971550" lvl="1" indent="-514350" algn="just">
              <a:buFont typeface="+mj-lt"/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Apatite (U-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Th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-</a:t>
            </a:r>
            <a:r>
              <a:rPr lang="en-US" sz="2200" b="1" dirty="0" err="1">
                <a:solidFill>
                  <a:srgbClr val="000000"/>
                </a:solidFill>
                <a:cs typeface="Calibri"/>
              </a:rPr>
              <a:t>Sm</a:t>
            </a:r>
            <a:r>
              <a:rPr lang="en-US" sz="2200" b="1" dirty="0">
                <a:solidFill>
                  <a:srgbClr val="000000"/>
                </a:solidFill>
                <a:cs typeface="Calibri"/>
              </a:rPr>
              <a:t>)/He (AHe) method</a:t>
            </a:r>
          </a:p>
          <a:p>
            <a:pPr marL="914400" lvl="1" indent="-457200" algn="just">
              <a:buAutoNum type="romanUcPeriod" startAt="3"/>
            </a:pPr>
            <a:endParaRPr lang="en-US" sz="2200" b="1" dirty="0">
              <a:solidFill>
                <a:srgbClr val="000000"/>
              </a:solidFill>
              <a:cs typeface="Calibri"/>
            </a:endParaRPr>
          </a:p>
          <a:p>
            <a:pPr marL="914400" lvl="1" indent="-457200" algn="just">
              <a:buAutoNum type="romanUcPeriod" startAt="3"/>
            </a:pPr>
            <a:r>
              <a:rPr lang="en-US" sz="2200" b="1" dirty="0">
                <a:solidFill>
                  <a:srgbClr val="000000"/>
                </a:solidFill>
                <a:cs typeface="Calibri"/>
              </a:rPr>
              <a:t>Other applications (zircon, iron oxides</a:t>
            </a:r>
            <a:r>
              <a:rPr lang="en-US" sz="2200" b="1" dirty="0" smtClean="0">
                <a:solidFill>
                  <a:srgbClr val="000000"/>
                </a:solidFill>
                <a:cs typeface="Calibri"/>
              </a:rPr>
              <a:t>,</a:t>
            </a:r>
            <a:r>
              <a:rPr lang="mr-IN" sz="2200" b="1" dirty="0" smtClean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  <a:r>
              <a:rPr lang="fr-FR" sz="2200" b="1" dirty="0" smtClean="0">
                <a:solidFill>
                  <a:srgbClr val="000000"/>
                </a:solidFill>
                <a:cs typeface="Calibri"/>
              </a:rPr>
              <a:t>)</a:t>
            </a:r>
            <a:endParaRPr lang="en-US" sz="2200" b="1" i="1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endParaRPr lang="en-US" sz="2200" b="1" i="1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514350" indent="-514350" algn="just"/>
            <a:r>
              <a:rPr lang="en-US" sz="2200" b="1" i="1" dirty="0" smtClean="0">
                <a:solidFill>
                  <a:srgbClr val="FF0000"/>
                </a:solidFill>
                <a:latin typeface="Calibri"/>
                <a:cs typeface="Calibri"/>
              </a:rPr>
              <a:t>(4) Exercises (</a:t>
            </a:r>
            <a:r>
              <a:rPr lang="en-US" sz="2200" b="1" i="1" dirty="0" err="1" smtClean="0">
                <a:solidFill>
                  <a:srgbClr val="FF0000"/>
                </a:solidFill>
                <a:latin typeface="Calibri"/>
                <a:cs typeface="Calibri"/>
              </a:rPr>
              <a:t>Tc</a:t>
            </a:r>
            <a:r>
              <a:rPr lang="en-US" sz="2200" b="1" i="1" dirty="0" smtClean="0">
                <a:solidFill>
                  <a:srgbClr val="FF0000"/>
                </a:solidFill>
                <a:latin typeface="Calibri"/>
                <a:cs typeface="Calibri"/>
              </a:rPr>
              <a:t>, ejection, weight, </a:t>
            </a:r>
            <a:r>
              <a:rPr lang="en-US" sz="2200" b="1" i="1" dirty="0" err="1" smtClean="0">
                <a:solidFill>
                  <a:srgbClr val="FF0000"/>
                </a:solidFill>
                <a:latin typeface="Calibri"/>
                <a:cs typeface="Calibri"/>
              </a:rPr>
              <a:t>Rs</a:t>
            </a:r>
            <a:r>
              <a:rPr lang="en-US" sz="2200" b="1" i="1" dirty="0" smtClean="0">
                <a:solidFill>
                  <a:srgbClr val="FF0000"/>
                </a:solidFill>
                <a:latin typeface="Calibri"/>
                <a:cs typeface="Calibri"/>
              </a:rPr>
              <a:t>), thermal modeling </a:t>
            </a:r>
          </a:p>
        </p:txBody>
      </p:sp>
    </p:spTree>
    <p:extLst>
      <p:ext uri="{BB962C8B-B14F-4D97-AF65-F5344CB8AC3E}">
        <p14:creationId xmlns:p14="http://schemas.microsoft.com/office/powerpoint/2010/main" val="368980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76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smtClean="0">
                <a:solidFill>
                  <a:srgbClr val="FFFFFF"/>
                </a:solidFill>
                <a:latin typeface="Calibri"/>
                <a:cs typeface="Calibri"/>
              </a:rPr>
              <a:t>(4) Exercices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748" y="985911"/>
            <a:ext cx="838955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Calibri"/>
                <a:cs typeface="Calibri"/>
              </a:rPr>
              <a:t>Different exercises using diffusion coefficient (or </a:t>
            </a:r>
            <a:r>
              <a:rPr lang="en-US" sz="2400" dirty="0" err="1" smtClean="0">
                <a:latin typeface="Calibri"/>
                <a:cs typeface="Calibri"/>
              </a:rPr>
              <a:t>Tc</a:t>
            </a:r>
            <a:r>
              <a:rPr lang="en-US" sz="2400" dirty="0" smtClean="0">
                <a:latin typeface="Calibri"/>
                <a:cs typeface="Calibri"/>
              </a:rPr>
              <a:t>), and notions seen </a:t>
            </a:r>
            <a:r>
              <a:rPr lang="en-US" sz="2400" dirty="0">
                <a:cs typeface="Calibri"/>
              </a:rPr>
              <a:t>during </a:t>
            </a:r>
            <a:r>
              <a:rPr lang="en-US" sz="2400" dirty="0" smtClean="0">
                <a:cs typeface="Calibri"/>
              </a:rPr>
              <a:t>lecture: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smtClean="0">
                <a:cs typeface="Calibri"/>
              </a:rPr>
              <a:t>ejection</a:t>
            </a:r>
            <a:r>
              <a:rPr lang="en-US" sz="2400" dirty="0">
                <a:cs typeface="Calibri"/>
              </a:rPr>
              <a:t>, diffusion domain, age calculation and </a:t>
            </a:r>
            <a:r>
              <a:rPr lang="en-US" sz="2400" dirty="0" smtClean="0">
                <a:cs typeface="Calibri"/>
              </a:rPr>
              <a:t>dispersion</a:t>
            </a:r>
            <a:endParaRPr lang="en-US" sz="2400" dirty="0" smtClean="0">
              <a:latin typeface="Calibri"/>
              <a:cs typeface="Calibri"/>
            </a:endParaRPr>
          </a:p>
          <a:p>
            <a:pPr marL="514350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 smtClean="0">
                <a:latin typeface="Calibri"/>
                <a:cs typeface="Calibri"/>
              </a:rPr>
              <a:t>Closure temperature calculation</a:t>
            </a:r>
          </a:p>
          <a:p>
            <a:pPr marL="514350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 smtClean="0">
                <a:latin typeface="Calibri"/>
                <a:cs typeface="Calibri"/>
              </a:rPr>
              <a:t>Alpha ejection, </a:t>
            </a:r>
            <a:r>
              <a:rPr lang="en-US" sz="2400" b="1" dirty="0" err="1" smtClean="0">
                <a:latin typeface="Calibri"/>
                <a:cs typeface="Calibri"/>
              </a:rPr>
              <a:t>Rs</a:t>
            </a:r>
            <a:r>
              <a:rPr lang="en-US" sz="2400" b="1" dirty="0" smtClean="0">
                <a:latin typeface="Calibri"/>
                <a:cs typeface="Calibri"/>
              </a:rPr>
              <a:t>, weight determination (</a:t>
            </a:r>
            <a:r>
              <a:rPr lang="en-US" sz="2400" b="1" dirty="0" err="1" smtClean="0">
                <a:latin typeface="Calibri"/>
                <a:cs typeface="Calibri"/>
              </a:rPr>
              <a:t>Qtflojt</a:t>
            </a:r>
            <a:r>
              <a:rPr lang="en-US" sz="2400" b="1" dirty="0" smtClean="0">
                <a:latin typeface="Calibri"/>
                <a:cs typeface="Calibri"/>
              </a:rPr>
              <a:t>)</a:t>
            </a:r>
          </a:p>
          <a:p>
            <a:pPr marL="514350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 smtClean="0">
                <a:latin typeface="Calibri"/>
                <a:cs typeface="Calibri"/>
              </a:rPr>
              <a:t>AHe age simulation using </a:t>
            </a:r>
            <a:r>
              <a:rPr lang="en-US" sz="2400" b="1" dirty="0" err="1" smtClean="0">
                <a:latin typeface="Calibri"/>
                <a:cs typeface="Calibri"/>
              </a:rPr>
              <a:t>HeFty</a:t>
            </a:r>
            <a:endParaRPr lang="en-US" sz="2400" b="1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05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77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(4) Ex 1. closure temperature calculation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09222" y="886813"/>
            <a:ext cx="8277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With the given D</a:t>
            </a:r>
            <a:r>
              <a:rPr lang="en-US" sz="2400" baseline="-25000" dirty="0" smtClean="0">
                <a:solidFill>
                  <a:srgbClr val="000000"/>
                </a:solidFill>
                <a:cs typeface="Calibri"/>
              </a:rPr>
              <a:t>0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 and 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E</a:t>
            </a:r>
            <a:r>
              <a:rPr lang="en-US" sz="2400" baseline="-25000" dirty="0" err="1" smtClean="0">
                <a:solidFill>
                  <a:srgbClr val="000000"/>
                </a:solidFill>
                <a:cs typeface="Calibri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, </a:t>
            </a:r>
            <a:r>
              <a:rPr lang="en-US" sz="2400" b="1" dirty="0" smtClean="0">
                <a:solidFill>
                  <a:srgbClr val="000000"/>
                </a:solidFill>
                <a:cs typeface="Calibri"/>
              </a:rPr>
              <a:t>calculate the closure temperature </a:t>
            </a:r>
            <a:r>
              <a:rPr lang="en-US" sz="2400" b="1" dirty="0" err="1" smtClean="0">
                <a:solidFill>
                  <a:srgbClr val="000000"/>
                </a:solidFill>
                <a:cs typeface="Calibri"/>
              </a:rPr>
              <a:t>Tc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, for a given cooling rate and grain size (a)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551147"/>
              </p:ext>
            </p:extLst>
          </p:nvPr>
        </p:nvGraphicFramePr>
        <p:xfrm>
          <a:off x="2891366" y="2147269"/>
          <a:ext cx="4291190" cy="9007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5745"/>
                <a:gridCol w="2215445"/>
              </a:tblGrid>
              <a:tr h="450365"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 err="1">
                          <a:effectLst/>
                          <a:latin typeface="Calibri"/>
                          <a:cs typeface="Calibri"/>
                        </a:rPr>
                        <a:t>Ea</a:t>
                      </a:r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lang="fr-FR" sz="2200" b="1" u="none" strike="noStrike" dirty="0" smtClean="0">
                          <a:effectLst/>
                          <a:latin typeface="Calibri"/>
                          <a:cs typeface="Calibri"/>
                        </a:rPr>
                        <a:t>(kJ</a:t>
                      </a:r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/mol)</a:t>
                      </a:r>
                      <a:endParaRPr lang="fr-FR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200" u="none" strike="noStrike" dirty="0" smtClean="0">
                          <a:effectLst/>
                          <a:latin typeface="Calibri"/>
                          <a:cs typeface="Calibri"/>
                        </a:rPr>
                        <a:t>139.5</a:t>
                      </a:r>
                      <a:endParaRPr lang="is-IS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</a:tr>
              <a:tr h="450365"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D</a:t>
                      </a:r>
                      <a:r>
                        <a:rPr lang="mr-IN" sz="2200" b="1" u="none" strike="noStrike" baseline="-25000" dirty="0">
                          <a:effectLst/>
                          <a:latin typeface="Calibri"/>
                          <a:cs typeface="Calibri"/>
                        </a:rPr>
                        <a:t>0</a:t>
                      </a:r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 (m</a:t>
                      </a:r>
                      <a:r>
                        <a:rPr lang="mr-IN" sz="2200" b="1" u="none" strike="noStrike" baseline="30000" dirty="0">
                          <a:effectLst/>
                          <a:latin typeface="Calibri"/>
                          <a:cs typeface="Calibri"/>
                        </a:rPr>
                        <a:t>2</a:t>
                      </a:r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/s</a:t>
                      </a:r>
                      <a:r>
                        <a:rPr lang="mr-IN" sz="2200" b="1" u="none" strike="noStrike" baseline="30000" dirty="0">
                          <a:effectLst/>
                          <a:latin typeface="Calibri"/>
                          <a:cs typeface="Calibri"/>
                        </a:rPr>
                        <a:t>-1</a:t>
                      </a:r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)</a:t>
                      </a:r>
                      <a:endParaRPr lang="mr-IN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u="none" strike="noStrike" dirty="0" smtClean="0">
                          <a:effectLst/>
                          <a:latin typeface="Calibri"/>
                          <a:cs typeface="Calibri"/>
                        </a:rPr>
                        <a:t>3</a:t>
                      </a:r>
                      <a:r>
                        <a:rPr lang="fr-FR" sz="2200" u="none" strike="noStrike" dirty="0" smtClean="0">
                          <a:effectLst/>
                          <a:latin typeface="Calibri"/>
                          <a:cs typeface="Calibri"/>
                        </a:rPr>
                        <a:t>.</a:t>
                      </a:r>
                      <a:r>
                        <a:rPr lang="mr-IN" sz="2200" u="none" strike="noStrike" dirty="0" smtClean="0">
                          <a:effectLst/>
                          <a:latin typeface="Calibri"/>
                          <a:cs typeface="Calibri"/>
                        </a:rPr>
                        <a:t>37</a:t>
                      </a:r>
                      <a:r>
                        <a:rPr lang="fr-FR" sz="2200" u="none" strike="noStrike" dirty="0" smtClean="0">
                          <a:effectLst/>
                          <a:latin typeface="Calibri"/>
                          <a:cs typeface="Calibri"/>
                        </a:rPr>
                        <a:t>x10</a:t>
                      </a:r>
                      <a:r>
                        <a:rPr lang="mr-IN" sz="2200" u="none" strike="noStrike" baseline="30000" dirty="0" smtClean="0">
                          <a:effectLst/>
                          <a:latin typeface="Calibri"/>
                          <a:cs typeface="Calibri"/>
                        </a:rPr>
                        <a:t>-2</a:t>
                      </a:r>
                      <a:endParaRPr lang="mr-IN" sz="2200" b="0" i="0" u="none" strike="noStrike" baseline="30000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097370"/>
              </p:ext>
            </p:extLst>
          </p:nvPr>
        </p:nvGraphicFramePr>
        <p:xfrm>
          <a:off x="807157" y="3426293"/>
          <a:ext cx="2755734" cy="157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647" name="Document" r:id="rId3" imgW="1041400" imgH="596900" progId="Word.Document.12">
                  <p:link updateAutomatic="1"/>
                </p:oleObj>
              </mc:Choice>
              <mc:Fallback>
                <p:oleObj name="Document" r:id="rId3" imgW="1041400" imgH="5969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157" y="3426293"/>
                        <a:ext cx="2755734" cy="1579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744346"/>
              </p:ext>
            </p:extLst>
          </p:nvPr>
        </p:nvGraphicFramePr>
        <p:xfrm>
          <a:off x="4363156" y="3426293"/>
          <a:ext cx="1411474" cy="1142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648" name="Document" r:id="rId5" imgW="533400" imgH="431800" progId="Word.Document.12">
                  <p:link updateAutomatic="1"/>
                </p:oleObj>
              </mc:Choice>
              <mc:Fallback>
                <p:oleObj name="Document" r:id="rId5" imgW="533400" imgH="4318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3156" y="3426293"/>
                        <a:ext cx="1411474" cy="1142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6553200" y="4550778"/>
            <a:ext cx="160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Dodson (1973)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409222" y="5733256"/>
            <a:ext cx="8277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With R=8.31 J/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mol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/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K; A=55 and T=273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K</a:t>
            </a:r>
            <a:endParaRPr lang="en-US" sz="2400" dirty="0" smtClean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18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78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(4) Ex 1. closure temperature calculation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171065"/>
              </p:ext>
            </p:extLst>
          </p:nvPr>
        </p:nvGraphicFramePr>
        <p:xfrm>
          <a:off x="228601" y="1237585"/>
          <a:ext cx="8779932" cy="466443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23551"/>
                <a:gridCol w="1823849"/>
                <a:gridCol w="3732532"/>
              </a:tblGrid>
              <a:tr h="334669">
                <a:tc>
                  <a:txBody>
                    <a:bodyPr/>
                    <a:lstStyle/>
                    <a:p>
                      <a:pPr algn="l" fontAlgn="b"/>
                      <a:endParaRPr lang="fr-FR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values</a:t>
                      </a:r>
                      <a:endParaRPr lang="fr-FR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 err="1">
                          <a:effectLst/>
                          <a:latin typeface="Calibri"/>
                          <a:cs typeface="Calibri"/>
                        </a:rPr>
                        <a:t>Ea</a:t>
                      </a:r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 (J/mol)</a:t>
                      </a:r>
                      <a:endParaRPr lang="fr-FR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200" u="none" strike="noStrike" dirty="0">
                          <a:effectLst/>
                          <a:latin typeface="Calibri"/>
                          <a:cs typeface="Calibri"/>
                        </a:rPr>
                        <a:t>139528,4</a:t>
                      </a:r>
                      <a:endParaRPr lang="is-IS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is-IS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D</a:t>
                      </a:r>
                      <a:r>
                        <a:rPr lang="mr-IN" sz="2200" b="1" u="none" strike="noStrike" baseline="-25000" dirty="0">
                          <a:effectLst/>
                          <a:latin typeface="Calibri"/>
                          <a:cs typeface="Calibri"/>
                        </a:rPr>
                        <a:t>0</a:t>
                      </a:r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 (m</a:t>
                      </a:r>
                      <a:r>
                        <a:rPr lang="mr-IN" sz="2200" b="1" u="none" strike="noStrike" baseline="30000" dirty="0">
                          <a:effectLst/>
                          <a:latin typeface="Calibri"/>
                          <a:cs typeface="Calibri"/>
                        </a:rPr>
                        <a:t>2</a:t>
                      </a:r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/s</a:t>
                      </a:r>
                      <a:r>
                        <a:rPr lang="mr-IN" sz="2200" b="1" u="none" strike="noStrike" baseline="30000" dirty="0">
                          <a:effectLst/>
                          <a:latin typeface="Calibri"/>
                          <a:cs typeface="Calibri"/>
                        </a:rPr>
                        <a:t>-1</a:t>
                      </a:r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)</a:t>
                      </a:r>
                      <a:endParaRPr lang="mr-IN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u="none" strike="noStrike" dirty="0">
                          <a:effectLst/>
                          <a:latin typeface="Calibri"/>
                          <a:cs typeface="Calibri"/>
                        </a:rPr>
                        <a:t>3,37E-02</a:t>
                      </a:r>
                      <a:endParaRPr lang="mr-IN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a (m)</a:t>
                      </a:r>
                      <a:endParaRPr lang="mr-IN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200" u="none" strike="noStrike" dirty="0">
                          <a:effectLst/>
                          <a:latin typeface="Calibri"/>
                          <a:cs typeface="Calibri"/>
                        </a:rPr>
                        <a:t>1,70E-04</a:t>
                      </a:r>
                      <a:endParaRPr lang="fi-FI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D</a:t>
                      </a:r>
                      <a:r>
                        <a:rPr lang="mr-IN" sz="2200" b="1" u="none" strike="noStrike" baseline="-25000" dirty="0">
                          <a:effectLst/>
                          <a:latin typeface="Calibri"/>
                          <a:cs typeface="Calibri"/>
                        </a:rPr>
                        <a:t>0</a:t>
                      </a:r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/a</a:t>
                      </a:r>
                      <a:r>
                        <a:rPr lang="mr-IN" sz="2200" b="1" u="none" strike="noStrike" baseline="30000" dirty="0">
                          <a:effectLst/>
                          <a:latin typeface="Calibri"/>
                          <a:cs typeface="Calibri"/>
                        </a:rPr>
                        <a:t>2</a:t>
                      </a:r>
                      <a:endParaRPr lang="mr-IN" sz="2200" b="1" i="0" u="none" strike="noStrike" baseline="30000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u="none" strike="noStrike" dirty="0">
                          <a:effectLst/>
                          <a:latin typeface="Calibri"/>
                          <a:cs typeface="Calibri"/>
                        </a:rPr>
                        <a:t>1,17E+06</a:t>
                      </a:r>
                      <a:endParaRPr lang="mr-IN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!! Values to change !!</a:t>
                      </a:r>
                      <a:endParaRPr lang="fr-FR" sz="2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R</a:t>
                      </a:r>
                      <a:endParaRPr lang="fr-FR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2200" u="none" strike="noStrike" dirty="0">
                          <a:effectLst/>
                          <a:latin typeface="Calibri"/>
                          <a:cs typeface="Calibri"/>
                        </a:rPr>
                        <a:t>8,31</a:t>
                      </a:r>
                      <a:endParaRPr lang="uk-UA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200" b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 </a:t>
                      </a:r>
                      <a:endParaRPr lang="sk-SK" sz="2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A (sphère)</a:t>
                      </a:r>
                      <a:endParaRPr lang="fr-FR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u="none" strike="noStrike" dirty="0">
                          <a:effectLst/>
                          <a:latin typeface="Calibri"/>
                          <a:cs typeface="Calibri"/>
                        </a:rPr>
                        <a:t>55</a:t>
                      </a:r>
                      <a:endParaRPr lang="fr-FR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T1 </a:t>
                      </a:r>
                      <a:r>
                        <a:rPr lang="fr-FR" sz="2200" b="1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Temperature</a:t>
                      </a:r>
                      <a:r>
                        <a:rPr lang="fr-FR" sz="22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lang="fr-FR" sz="2200" b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(°C)</a:t>
                      </a:r>
                      <a:endParaRPr lang="fr-FR" sz="2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b="1" u="none" strike="noStrike">
                          <a:effectLst/>
                          <a:latin typeface="Calibri"/>
                          <a:cs typeface="Calibri"/>
                        </a:rPr>
                        <a:t>T (°K)</a:t>
                      </a:r>
                      <a:endParaRPr lang="mr-IN" sz="2200" b="1" i="0" u="none" strike="noStrike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  <a:latin typeface="Calibri"/>
                          <a:cs typeface="Calibri"/>
                        </a:rPr>
                        <a:t>345,00</a:t>
                      </a:r>
                      <a:endParaRPr lang="en-US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72,00</a:t>
                      </a:r>
                      <a:endParaRPr lang="en-US" sz="2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endParaRPr lang="fr-FR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2200" b="0" i="0" u="none" strike="noStrike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 err="1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Cooling</a:t>
                      </a:r>
                      <a:r>
                        <a:rPr lang="fr-FR" sz="2200" b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 rate (°C/Ma)</a:t>
                      </a:r>
                      <a:endParaRPr lang="fr-FR" sz="2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 err="1">
                          <a:effectLst/>
                          <a:latin typeface="Calibri"/>
                          <a:cs typeface="Calibri"/>
                        </a:rPr>
                        <a:t>Cooling</a:t>
                      </a:r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 rate (°/s)</a:t>
                      </a:r>
                      <a:endParaRPr lang="fr-FR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u="none" strike="noStrike" dirty="0">
                          <a:effectLst/>
                          <a:latin typeface="Calibri"/>
                          <a:cs typeface="Calibri"/>
                        </a:rPr>
                        <a:t>3,17E-13</a:t>
                      </a:r>
                      <a:endParaRPr lang="mr-IN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10</a:t>
                      </a:r>
                      <a:endParaRPr lang="fr-FR" sz="22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tau</a:t>
                      </a:r>
                      <a:endParaRPr lang="fr-FR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200" u="none" strike="noStrike">
                          <a:effectLst/>
                          <a:latin typeface="Calibri"/>
                          <a:cs typeface="Calibri"/>
                        </a:rPr>
                        <a:t>2,24E+13</a:t>
                      </a:r>
                      <a:endParaRPr lang="is-IS" sz="2200" b="0" i="0" u="none" strike="noStrike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4669">
                <a:tc>
                  <a:txBody>
                    <a:bodyPr/>
                    <a:lstStyle/>
                    <a:p>
                      <a:pPr algn="ctr" fontAlgn="b"/>
                      <a:r>
                        <a:rPr lang="mr-IN" sz="2200" b="1" u="none" strike="noStrike" dirty="0">
                          <a:effectLst/>
                          <a:latin typeface="Calibri"/>
                          <a:cs typeface="Calibri"/>
                        </a:rPr>
                        <a:t>Tc (°K)</a:t>
                      </a:r>
                      <a:endParaRPr lang="mr-IN" sz="2200" b="1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200" u="none" strike="noStrike">
                          <a:effectLst/>
                          <a:latin typeface="Calibri"/>
                          <a:cs typeface="Calibri"/>
                        </a:rPr>
                        <a:t>345</a:t>
                      </a:r>
                      <a:endParaRPr lang="ru-RU" sz="2200" b="0" i="0" u="none" strike="noStrike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2200" b="0" i="0" u="none" strike="noStrike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</a:tr>
              <a:tr h="488674">
                <a:tc>
                  <a:txBody>
                    <a:bodyPr/>
                    <a:lstStyle/>
                    <a:p>
                      <a:pPr algn="ctr" fontAlgn="b"/>
                      <a:r>
                        <a:rPr lang="fr-FR" sz="2200" b="1" u="none" strike="noStrike" dirty="0" err="1">
                          <a:effectLst/>
                          <a:latin typeface="Calibri"/>
                          <a:cs typeface="Calibri"/>
                        </a:rPr>
                        <a:t>Closure</a:t>
                      </a:r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lang="fr-FR" sz="2200" b="1" u="none" strike="noStrike" dirty="0" err="1">
                          <a:effectLst/>
                          <a:latin typeface="Calibri"/>
                          <a:cs typeface="Calibri"/>
                        </a:rPr>
                        <a:t>temp</a:t>
                      </a:r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 Tc (°C)</a:t>
                      </a:r>
                      <a:endParaRPr lang="fr-FR" sz="2200" b="1" i="0" u="none" strike="noStrike" dirty="0">
                        <a:solidFill>
                          <a:srgbClr val="3366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200" b="1" u="none" strike="noStrike" dirty="0">
                          <a:effectLst/>
                          <a:latin typeface="Calibri"/>
                          <a:cs typeface="Calibri"/>
                        </a:rPr>
                        <a:t>71,66</a:t>
                      </a:r>
                      <a:endParaRPr lang="is-IS" sz="2200" b="1" i="0" u="none" strike="noStrike" dirty="0">
                        <a:solidFill>
                          <a:srgbClr val="3366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200" b="1" u="none" strike="noStrike" dirty="0" err="1">
                          <a:effectLst/>
                          <a:latin typeface="Calibri"/>
                          <a:cs typeface="Calibri"/>
                        </a:rPr>
                        <a:t>When</a:t>
                      </a:r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lang="fr-FR" sz="2200" b="1" u="none" strike="noStrike" dirty="0" err="1" smtClean="0">
                          <a:effectLst/>
                          <a:latin typeface="Calibri"/>
                          <a:cs typeface="Calibri"/>
                        </a:rPr>
                        <a:t>it’s</a:t>
                      </a:r>
                      <a:r>
                        <a:rPr lang="fr-FR" sz="2200" b="1" u="none" strike="noStrike" dirty="0" smtClean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the </a:t>
                      </a:r>
                      <a:r>
                        <a:rPr lang="fr-FR" sz="2200" b="1" u="none" strike="noStrike" dirty="0" err="1">
                          <a:effectLst/>
                          <a:latin typeface="Calibri"/>
                          <a:cs typeface="Calibri"/>
                        </a:rPr>
                        <a:t>same</a:t>
                      </a:r>
                      <a:r>
                        <a:rPr lang="fr-FR" sz="2200" b="1" u="none" strike="noStrike" dirty="0">
                          <a:effectLst/>
                          <a:latin typeface="Calibri"/>
                          <a:cs typeface="Calibri"/>
                        </a:rPr>
                        <a:t> value </a:t>
                      </a:r>
                      <a:r>
                        <a:rPr lang="fr-FR" sz="2200" b="1" u="none" strike="noStrike" dirty="0" smtClean="0">
                          <a:effectLst/>
                          <a:latin typeface="Calibri"/>
                          <a:cs typeface="Calibri"/>
                        </a:rPr>
                        <a:t>of T1</a:t>
                      </a:r>
                      <a:endParaRPr lang="fr-FR" sz="2200" b="1" i="0" u="none" strike="noStrike" dirty="0">
                        <a:solidFill>
                          <a:srgbClr val="3366FF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409222" y="645102"/>
            <a:ext cx="8277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Using an excel sheet, enter the need values need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6171684"/>
            <a:ext cx="3639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fr-FR" sz="2200" dirty="0">
                <a:latin typeface="Calibri"/>
                <a:cs typeface="Calibri"/>
              </a:rPr>
              <a:t>conversion </a:t>
            </a:r>
            <a:r>
              <a:rPr lang="fr-FR" sz="2200" dirty="0" smtClean="0">
                <a:latin typeface="Calibri"/>
                <a:cs typeface="Calibri"/>
              </a:rPr>
              <a:t>1 cal </a:t>
            </a:r>
            <a:r>
              <a:rPr lang="fr-FR" sz="2200" dirty="0">
                <a:latin typeface="Calibri"/>
                <a:cs typeface="Calibri"/>
              </a:rPr>
              <a:t>=&gt; </a:t>
            </a:r>
            <a:r>
              <a:rPr lang="fr-FR" sz="2200" dirty="0" smtClean="0">
                <a:latin typeface="Calibri"/>
                <a:cs typeface="Calibri"/>
              </a:rPr>
              <a:t>4.18 J</a:t>
            </a:r>
            <a:r>
              <a:rPr lang="fr-FR" sz="2200" dirty="0">
                <a:latin typeface="Calibri"/>
                <a:cs typeface="Calibri"/>
              </a:rPr>
              <a:t>/mol</a:t>
            </a:r>
          </a:p>
        </p:txBody>
      </p:sp>
    </p:spTree>
    <p:extLst>
      <p:ext uri="{BB962C8B-B14F-4D97-AF65-F5344CB8AC3E}">
        <p14:creationId xmlns:p14="http://schemas.microsoft.com/office/powerpoint/2010/main" val="25768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79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(4) Ex 2. grain characteristics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9222" y="742875"/>
            <a:ext cx="8277578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You have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carefully selected apatite 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crystals </a:t>
            </a:r>
            <a:r>
              <a:rPr lang="en-US" sz="2400" dirty="0" smtClean="0"/>
              <a:t>and reported all measurements. Using those values, calculate the: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n-US" sz="2400" dirty="0" smtClean="0"/>
              <a:t>Apatite weight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n-US" sz="2400" dirty="0" err="1" smtClean="0"/>
              <a:t>Rs</a:t>
            </a:r>
            <a:r>
              <a:rPr lang="en-US" sz="2400" dirty="0" smtClean="0"/>
              <a:t> (equivalent diffusion domain)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n-US" sz="2400" dirty="0" smtClean="0"/>
              <a:t>F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 (ejection factor)</a:t>
            </a:r>
          </a:p>
          <a:p>
            <a:pPr marL="914400" lvl="1" indent="-457200" algn="just">
              <a:buFont typeface="+mj-lt"/>
              <a:buAutoNum type="alphaLcPeriod"/>
            </a:pPr>
            <a:endParaRPr lang="en-US" sz="2400" dirty="0" smtClean="0"/>
          </a:p>
          <a:p>
            <a:pPr marL="914400" lvl="1" indent="-457200" algn="just">
              <a:buFont typeface="+mj-lt"/>
              <a:buAutoNum type="alphaLcPeriod"/>
            </a:pPr>
            <a:endParaRPr lang="en-US" sz="2400" dirty="0"/>
          </a:p>
          <a:p>
            <a:pPr marL="914400" lvl="1" indent="-457200" algn="just">
              <a:buFont typeface="+mj-lt"/>
              <a:buAutoNum type="alphaLcPeriod"/>
            </a:pPr>
            <a:endParaRPr lang="en-US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For one sample, you are not sure if the termination was </a:t>
            </a:r>
            <a:r>
              <a:rPr lang="en-US" sz="2400" u="sng" dirty="0" smtClean="0"/>
              <a:t>2 broken faces or no pyramids</a:t>
            </a:r>
            <a:r>
              <a:rPr lang="en-US" sz="2400" dirty="0" smtClean="0"/>
              <a:t>. Test the influence on the F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 factor.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Test the influence of </a:t>
            </a:r>
            <a:r>
              <a:rPr lang="en-US" sz="2400" b="1" dirty="0"/>
              <a:t>U-</a:t>
            </a:r>
            <a:r>
              <a:rPr lang="en-US" sz="2400" b="1" dirty="0" err="1"/>
              <a:t>Th</a:t>
            </a:r>
            <a:r>
              <a:rPr lang="en-US" sz="2400" b="1" dirty="0"/>
              <a:t> </a:t>
            </a:r>
            <a:r>
              <a:rPr lang="en-US" sz="2400" b="1" dirty="0" smtClean="0"/>
              <a:t>zonation </a:t>
            </a:r>
            <a:r>
              <a:rPr lang="en-US" sz="2400" dirty="0" smtClean="0"/>
              <a:t>on the F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 factor.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Calculate the corrected AHe age and estimate the maximum age dispersion induced by the F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 factor (geometries, zoning)</a:t>
            </a:r>
          </a:p>
        </p:txBody>
      </p:sp>
      <p:pic>
        <p:nvPicPr>
          <p:cNvPr id="9" name="Picture 5" descr="good vs bad grain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77" t="22368"/>
          <a:stretch/>
        </p:blipFill>
        <p:spPr bwMode="auto">
          <a:xfrm>
            <a:off x="6959600" y="1524009"/>
            <a:ext cx="1879600" cy="1974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7890883" y="3051811"/>
            <a:ext cx="948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100 </a:t>
            </a:r>
            <a:r>
              <a:rPr lang="fr-FR" sz="1600" dirty="0" smtClean="0">
                <a:latin typeface="Symbol" charset="2"/>
                <a:cs typeface="Symbol" charset="2"/>
              </a:rPr>
              <a:t>m</a:t>
            </a:r>
            <a:r>
              <a:rPr lang="fr-FR" sz="1600" dirty="0" smtClean="0"/>
              <a:t>m</a:t>
            </a:r>
            <a:endParaRPr lang="fr-FR" sz="16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8208049" y="3387140"/>
            <a:ext cx="12400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759176" y="5630332"/>
            <a:ext cx="74453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i="1" dirty="0" smtClean="0">
                <a:latin typeface="Calibri"/>
                <a:ea typeface="ＭＳ Ｐゴシック" pitchFamily="12" charset="-128"/>
                <a:cs typeface="Calibri"/>
              </a:rPr>
              <a:t>Plutonic rock example: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Rock formation age &gt; </a:t>
            </a:r>
            <a:r>
              <a:rPr lang="en-US" sz="2400" dirty="0" err="1" smtClean="0">
                <a:latin typeface="Calibri"/>
                <a:ea typeface="ＭＳ Ｐゴシック" pitchFamily="12" charset="-128"/>
                <a:cs typeface="Calibri"/>
              </a:rPr>
              <a:t>thermochronometric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 age</a:t>
            </a:r>
            <a:endParaRPr lang="en-US" sz="2400" dirty="0">
              <a:latin typeface="Calibri"/>
              <a:ea typeface="ＭＳ Ｐゴシック" pitchFamily="12" charset="-128"/>
              <a:cs typeface="Calibri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b="1" dirty="0">
                <a:solidFill>
                  <a:schemeClr val="bg1"/>
                </a:solidFill>
                <a:cs typeface="Calibri"/>
              </a:rPr>
              <a:t>I. Meaning of </a:t>
            </a:r>
            <a:r>
              <a:rPr lang="en-US" sz="2200" b="1" dirty="0" smtClean="0">
                <a:solidFill>
                  <a:schemeClr val="bg1"/>
                </a:solidFill>
                <a:cs typeface="Calibri"/>
              </a:rPr>
              <a:t>thermochronological ages</a:t>
            </a:r>
            <a:endParaRPr lang="fr-FR" sz="2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2" name="Image 1" descr="ExempleTt_HePRZ_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486" y="1253370"/>
            <a:ext cx="4889500" cy="39497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946983" y="1997819"/>
            <a:ext cx="285359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>
                <a:solidFill>
                  <a:srgbClr val="3366FF"/>
                </a:solidFill>
              </a:rPr>
              <a:t>Apatite He: 40-120°C</a:t>
            </a:r>
          </a:p>
          <a:p>
            <a:r>
              <a:rPr lang="fr-FR" sz="2200" dirty="0" smtClean="0">
                <a:solidFill>
                  <a:srgbClr val="3366FF"/>
                </a:solidFill>
              </a:rPr>
              <a:t>Apatite FT: 60-120°C</a:t>
            </a:r>
          </a:p>
          <a:p>
            <a:endParaRPr lang="fr-FR" sz="2200" dirty="0" smtClean="0"/>
          </a:p>
          <a:p>
            <a:r>
              <a:rPr lang="fr-FR" sz="2200" dirty="0" err="1" smtClean="0">
                <a:solidFill>
                  <a:schemeClr val="accent6">
                    <a:lumMod val="75000"/>
                  </a:schemeClr>
                </a:solidFill>
              </a:rPr>
              <a:t>Iron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200" dirty="0" err="1" smtClean="0">
                <a:solidFill>
                  <a:schemeClr val="accent6">
                    <a:lumMod val="75000"/>
                  </a:schemeClr>
                </a:solidFill>
              </a:rPr>
              <a:t>oxides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 He</a:t>
            </a:r>
            <a:r>
              <a:rPr lang="fr-FR" sz="2200" dirty="0">
                <a:solidFill>
                  <a:schemeClr val="accent6">
                    <a:lumMod val="75000"/>
                  </a:schemeClr>
                </a:solidFill>
              </a:rPr>
              <a:t>: ~110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°C</a:t>
            </a:r>
          </a:p>
          <a:p>
            <a:r>
              <a:rPr lang="fr-FR" sz="2200" dirty="0" err="1">
                <a:solidFill>
                  <a:schemeClr val="accent6">
                    <a:lumMod val="75000"/>
                  </a:schemeClr>
                </a:solidFill>
              </a:rPr>
              <a:t>Iron</a:t>
            </a:r>
            <a:r>
              <a:rPr lang="fr-FR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200" dirty="0" err="1" smtClean="0">
                <a:solidFill>
                  <a:schemeClr val="accent6">
                    <a:lumMod val="75000"/>
                  </a:schemeClr>
                </a:solidFill>
              </a:rPr>
              <a:t>oxides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 Ne</a:t>
            </a:r>
            <a:r>
              <a:rPr lang="fr-FR" sz="22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~300</a:t>
            </a:r>
            <a:r>
              <a:rPr lang="fr-FR" sz="2200" dirty="0">
                <a:solidFill>
                  <a:schemeClr val="accent6">
                    <a:lumMod val="75000"/>
                  </a:schemeClr>
                </a:solidFill>
              </a:rPr>
              <a:t>°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fr-FR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8</a:t>
            </a:fld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5473700" y="3238500"/>
            <a:ext cx="0" cy="1054100"/>
          </a:xfrm>
          <a:prstGeom prst="straightConnector1">
            <a:avLst/>
          </a:prstGeom>
          <a:ln w="38100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473700" y="4400034"/>
            <a:ext cx="126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8000"/>
                </a:solidFill>
              </a:rPr>
              <a:t>Age~10 Ma</a:t>
            </a:r>
            <a:endParaRPr lang="fr-FR" b="1" dirty="0">
              <a:solidFill>
                <a:srgbClr val="008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636416" y="2662476"/>
            <a:ext cx="227466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36A0C8"/>
                </a:solidFill>
              </a:rPr>
              <a:t>Age=f(a, D)~90-10 Ma</a:t>
            </a:r>
            <a:endParaRPr lang="fr-FR" b="1" dirty="0">
              <a:solidFill>
                <a:srgbClr val="36A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8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80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(4) Ex 2. grain characteristics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9222" y="742875"/>
            <a:ext cx="8277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For grain measurement, you get the following data:</a:t>
            </a:r>
            <a:endParaRPr lang="en-US" sz="2400" dirty="0" smtClean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77422"/>
              </p:ext>
            </p:extLst>
          </p:nvPr>
        </p:nvGraphicFramePr>
        <p:xfrm>
          <a:off x="228599" y="1826049"/>
          <a:ext cx="8678334" cy="22961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9864"/>
                <a:gridCol w="1384634"/>
                <a:gridCol w="1033599"/>
                <a:gridCol w="1004346"/>
                <a:gridCol w="986991"/>
                <a:gridCol w="1495419"/>
                <a:gridCol w="612876"/>
                <a:gridCol w="980605"/>
              </a:tblGrid>
              <a:tr h="21262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noProof="0" dirty="0" smtClean="0">
                          <a:effectLst/>
                        </a:rPr>
                        <a:t>Name</a:t>
                      </a:r>
                      <a:endParaRPr lang="en-US" sz="1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noProof="0" dirty="0" smtClean="0">
                          <a:effectLst/>
                        </a:rPr>
                        <a:t>Geometry</a:t>
                      </a:r>
                      <a:endParaRPr lang="en-US" sz="1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noProof="0" dirty="0" smtClean="0">
                          <a:effectLst/>
                        </a:rPr>
                        <a:t>H  (µm)</a:t>
                      </a:r>
                      <a:endParaRPr lang="en-US" sz="1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noProof="0" dirty="0" smtClean="0">
                          <a:effectLst/>
                        </a:rPr>
                        <a:t>W  (µm)</a:t>
                      </a:r>
                      <a:endParaRPr lang="en-US" sz="1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noProof="0" dirty="0" smtClean="0">
                          <a:effectLst/>
                        </a:rPr>
                        <a:t>T (µm)</a:t>
                      </a:r>
                      <a:endParaRPr lang="en-US" sz="1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noProof="0" dirty="0" smtClean="0">
                          <a:effectLst/>
                        </a:rPr>
                        <a:t>Weights (µg)</a:t>
                      </a:r>
                      <a:endParaRPr lang="en-US" sz="1800" b="1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noProof="0" smtClean="0">
                          <a:effectLst/>
                        </a:rPr>
                        <a:t>FT</a:t>
                      </a:r>
                      <a:endParaRPr lang="en-US" sz="1800" b="1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noProof="0" dirty="0" err="1" smtClean="0">
                          <a:effectLst/>
                        </a:rPr>
                        <a:t>Rs</a:t>
                      </a:r>
                      <a:r>
                        <a:rPr lang="en-US" sz="1800" b="1" u="none" strike="noStrike" noProof="0" dirty="0" smtClean="0">
                          <a:effectLst/>
                        </a:rPr>
                        <a:t>  (µm)</a:t>
                      </a:r>
                      <a:endParaRPr lang="en-US" sz="1800" b="1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12700" marR="12700" marT="12700" marB="0" anchor="ctr"/>
                </a:tc>
              </a:tr>
              <a:tr h="21262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noProof="0" dirty="0">
                          <a:effectLst/>
                        </a:rPr>
                        <a:t>Hel_1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dirty="0" smtClean="0">
                          <a:effectLst/>
                        </a:rPr>
                        <a:t>2bf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dirty="0" smtClean="0">
                          <a:effectLst/>
                        </a:rPr>
                        <a:t>200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dirty="0" smtClean="0">
                          <a:effectLst/>
                        </a:rPr>
                        <a:t>125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dirty="0" smtClean="0">
                          <a:effectLst/>
                        </a:rPr>
                        <a:t>115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6.8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0.83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64.8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</a:tr>
              <a:tr h="21262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noProof="0">
                          <a:effectLst/>
                        </a:rPr>
                        <a:t>Hel_2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smtClean="0">
                          <a:effectLst/>
                        </a:rPr>
                        <a:t>1+1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smtClean="0">
                          <a:effectLst/>
                        </a:rPr>
                        <a:t>160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dirty="0" smtClean="0">
                          <a:effectLst/>
                        </a:rPr>
                        <a:t>125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smtClean="0">
                          <a:effectLst/>
                        </a:rPr>
                        <a:t>115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4.2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0.80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59.8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</a:tr>
              <a:tr h="21262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noProof="0">
                          <a:effectLst/>
                        </a:rPr>
                        <a:t>Hel_3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smtClean="0">
                          <a:effectLst/>
                        </a:rPr>
                        <a:t>No py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smtClean="0">
                          <a:effectLst/>
                        </a:rPr>
                        <a:t>200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smtClean="0">
                          <a:effectLst/>
                        </a:rPr>
                        <a:t>145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dirty="0" smtClean="0">
                          <a:effectLst/>
                        </a:rPr>
                        <a:t>140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9.4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0.81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73.5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</a:tr>
              <a:tr h="212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Hel-4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 bf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150</a:t>
                      </a:r>
                      <a:endParaRPr lang="en-US" sz="18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80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70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</a:tr>
              <a:tr h="212628"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With: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</a:tr>
              <a:tr h="212628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noProof="0" dirty="0" smtClean="0">
                          <a:effectLst/>
                        </a:rPr>
                        <a:t>2 bf=2 broken faces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noProof="0" dirty="0" smtClean="0">
                          <a:effectLst/>
                        </a:rPr>
                        <a:t>     1+1=1 pyramid + 1 bf</a:t>
                      </a:r>
                      <a:endParaRPr lang="en-US" sz="18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</a:tr>
              <a:tr h="212628">
                <a:tc gridSpan="3"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noProof="0" dirty="0" smtClean="0">
                          <a:effectLst/>
                        </a:rPr>
                        <a:t>No </a:t>
                      </a:r>
                      <a:r>
                        <a:rPr lang="en-US" sz="1800" u="none" strike="noStrike" noProof="0" dirty="0" err="1" smtClean="0">
                          <a:effectLst/>
                        </a:rPr>
                        <a:t>py</a:t>
                      </a:r>
                      <a:r>
                        <a:rPr lang="en-US" sz="1800" u="none" strike="noStrike" noProof="0" dirty="0" smtClean="0">
                          <a:effectLst/>
                        </a:rPr>
                        <a:t>=</a:t>
                      </a:r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No</a:t>
                      </a:r>
                      <a:r>
                        <a:rPr lang="en-US" sz="1800" b="0" i="0" u="none" strike="noStrike" baseline="0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 pyramids</a:t>
                      </a:r>
                      <a:endParaRPr lang="en-US" sz="18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0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81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(4) Ex 2. grain characteristics </a:t>
            </a:r>
          </a:p>
        </p:txBody>
      </p:sp>
      <p:sp>
        <p:nvSpPr>
          <p:cNvPr id="2" name="Rectangle 1"/>
          <p:cNvSpPr/>
          <p:nvPr/>
        </p:nvSpPr>
        <p:spPr>
          <a:xfrm>
            <a:off x="101598" y="742875"/>
            <a:ext cx="3911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Selected the grain shape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Grain geometry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Grain size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Use a 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/U value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For zonation, selected where the U-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 content is localized and normalized amount and size.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7" name="Image 6" descr="AlphaEjection_interfac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958949"/>
            <a:ext cx="4775200" cy="53974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90533" y="542071"/>
            <a:ext cx="445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Ketcham</a:t>
            </a:r>
            <a:r>
              <a:rPr lang="fr-FR" i="1" dirty="0" smtClean="0"/>
              <a:t> et al. (2011); Gautheron et al. </a:t>
            </a:r>
            <a:r>
              <a:rPr lang="fr-FR" i="1" dirty="0"/>
              <a:t>(</a:t>
            </a:r>
            <a:r>
              <a:rPr lang="fr-FR" i="1" dirty="0" smtClean="0"/>
              <a:t>2012)</a:t>
            </a:r>
            <a:endParaRPr lang="fr-FR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311279" y="6302220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hlinkClick r:id="rId3"/>
              </a:rPr>
              <a:t>http://hebergement.u-psud.fr/flojt/</a:t>
            </a:r>
            <a:r>
              <a:rPr lang="en-GB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1342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82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(4) Ex 2. grain characteristics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9222" y="742875"/>
            <a:ext cx="82775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With He, U, 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 and 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Sm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, you get the raw age for your sample.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Calculate the alpha ejection corrected age</a:t>
            </a:r>
          </a:p>
          <a:p>
            <a:pPr lvl="1" algn="just"/>
            <a:endParaRPr lang="en-US" sz="2400" dirty="0" smtClean="0">
              <a:solidFill>
                <a:srgbClr val="000000"/>
              </a:solidFill>
              <a:cs typeface="Calibri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Estimate the error on AHe age, by determining also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the error associated with the determination of the F</a:t>
            </a:r>
            <a:r>
              <a:rPr lang="en-US" sz="2400" baseline="-25000" dirty="0">
                <a:solidFill>
                  <a:srgbClr val="000000"/>
                </a:solidFill>
                <a:cs typeface="Calibri"/>
              </a:rPr>
              <a:t>T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factor,  knowing that the analytical error was at 4%.</a:t>
            </a:r>
            <a:endParaRPr lang="en-US" sz="2400" dirty="0" smtClean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563254"/>
              </p:ext>
            </p:extLst>
          </p:nvPr>
        </p:nvGraphicFramePr>
        <p:xfrm>
          <a:off x="59269" y="3572507"/>
          <a:ext cx="8392987" cy="17602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51576"/>
                <a:gridCol w="544640"/>
                <a:gridCol w="544640"/>
                <a:gridCol w="583520"/>
                <a:gridCol w="919044"/>
                <a:gridCol w="612696"/>
                <a:gridCol w="656460"/>
                <a:gridCol w="700225"/>
                <a:gridCol w="685637"/>
                <a:gridCol w="497458"/>
                <a:gridCol w="713347"/>
                <a:gridCol w="768601"/>
                <a:gridCol w="515143"/>
              </a:tblGrid>
              <a:tr h="19033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u="none" strike="noStrike" dirty="0"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>
                          <a:effectLst/>
                          <a:latin typeface="Calibri"/>
                          <a:cs typeface="Calibri"/>
                        </a:rPr>
                        <a:t>F</a:t>
                      </a:r>
                      <a:r>
                        <a:rPr lang="fr-FR" sz="1800" b="1" u="none" strike="noStrike" baseline="-25000" dirty="0">
                          <a:effectLst/>
                          <a:latin typeface="Calibri"/>
                          <a:cs typeface="Calibri"/>
                        </a:rPr>
                        <a:t>T</a:t>
                      </a:r>
                      <a:endParaRPr lang="fr-FR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s</a:t>
                      </a:r>
                      <a:endParaRPr lang="fr-FR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u="none" strike="noStrike" dirty="0" err="1">
                          <a:effectLst/>
                          <a:latin typeface="Calibri"/>
                          <a:cs typeface="Calibri"/>
                        </a:rPr>
                        <a:t>Rs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baseline="30000" dirty="0">
                          <a:effectLst/>
                          <a:latin typeface="Calibri"/>
                          <a:cs typeface="Calibri"/>
                        </a:rPr>
                        <a:t>4</a:t>
                      </a:r>
                      <a:r>
                        <a:rPr lang="en-US" sz="1800" b="1" u="none" strike="noStrike" dirty="0">
                          <a:effectLst/>
                          <a:latin typeface="Calibri"/>
                          <a:cs typeface="Calibri"/>
                        </a:rPr>
                        <a:t>He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>
                          <a:effectLst/>
                          <a:latin typeface="Calibri"/>
                          <a:cs typeface="Calibri"/>
                        </a:rPr>
                        <a:t>U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>
                          <a:effectLst/>
                          <a:latin typeface="Calibri"/>
                          <a:cs typeface="Calibri"/>
                        </a:rPr>
                        <a:t>Th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 err="1">
                          <a:effectLst/>
                          <a:latin typeface="Calibri"/>
                          <a:cs typeface="Calibri"/>
                        </a:rPr>
                        <a:t>Sm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 err="1">
                          <a:effectLst/>
                          <a:latin typeface="Calibri"/>
                          <a:cs typeface="Calibri"/>
                        </a:rPr>
                        <a:t>eU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>
                          <a:effectLst/>
                          <a:latin typeface="Calibri"/>
                          <a:cs typeface="Calibri"/>
                        </a:rPr>
                        <a:t>Th/U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 err="1">
                          <a:effectLst/>
                          <a:latin typeface="Calibri"/>
                          <a:cs typeface="Calibri"/>
                        </a:rPr>
                        <a:t>Raw</a:t>
                      </a:r>
                      <a:r>
                        <a:rPr lang="fr-FR" sz="1800" b="1" u="none" strike="noStrike" dirty="0"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lang="fr-FR" sz="1800" b="1" u="none" strike="noStrike" dirty="0" err="1">
                          <a:effectLst/>
                          <a:latin typeface="Calibri"/>
                          <a:cs typeface="Calibri"/>
                        </a:rPr>
                        <a:t>age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 smtClean="0">
                          <a:effectLst/>
                          <a:latin typeface="Calibri"/>
                          <a:cs typeface="Calibri"/>
                        </a:rPr>
                        <a:t>Cor </a:t>
                      </a:r>
                      <a:r>
                        <a:rPr lang="fr-FR" sz="1800" b="1" u="none" strike="noStrike" dirty="0" err="1">
                          <a:effectLst/>
                          <a:latin typeface="Calibri"/>
                          <a:cs typeface="Calibri"/>
                        </a:rPr>
                        <a:t>age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effectLst/>
                          <a:latin typeface="Symbol" charset="2"/>
                          <a:cs typeface="Symbol" charset="2"/>
                        </a:rPr>
                        <a:t>s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Symbol" charset="2"/>
                        <a:cs typeface="Symbol" charset="2"/>
                      </a:endParaRPr>
                    </a:p>
                  </a:txBody>
                  <a:tcPr marL="10688" marR="10688" marT="10688" marB="0" anchor="ctr"/>
                </a:tc>
              </a:tr>
              <a:tr h="339881">
                <a:tc>
                  <a:txBody>
                    <a:bodyPr/>
                    <a:lstStyle/>
                    <a:p>
                      <a:pPr algn="l" fontAlgn="b"/>
                      <a:endParaRPr lang="fr-FR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800" b="1" u="none" strike="noStrike" dirty="0">
                          <a:effectLst/>
                          <a:latin typeface="Calibri"/>
                          <a:cs typeface="Calibri"/>
                        </a:rPr>
                        <a:t> (µ</a:t>
                      </a:r>
                      <a:r>
                        <a:rPr lang="mr-IN" sz="1800" b="1" u="none" strike="noStrike" dirty="0" err="1">
                          <a:effectLst/>
                          <a:latin typeface="Calibri"/>
                          <a:cs typeface="Calibri"/>
                        </a:rPr>
                        <a:t>m</a:t>
                      </a:r>
                      <a:r>
                        <a:rPr lang="mr-IN" sz="1800" b="1" u="none" strike="noStrike" dirty="0">
                          <a:effectLst/>
                          <a:latin typeface="Calibri"/>
                          <a:cs typeface="Calibri"/>
                        </a:rPr>
                        <a:t>)</a:t>
                      </a:r>
                      <a:endParaRPr lang="mr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u="none" strike="noStrike" dirty="0">
                          <a:effectLst/>
                          <a:latin typeface="Calibri"/>
                          <a:cs typeface="Calibri"/>
                        </a:rPr>
                        <a:t>(</a:t>
                      </a:r>
                      <a:r>
                        <a:rPr lang="fr-FR" sz="1800" b="1" u="none" strike="noStrike" dirty="0" err="1">
                          <a:effectLst/>
                          <a:latin typeface="Calibri"/>
                          <a:cs typeface="Calibri"/>
                        </a:rPr>
                        <a:t>nmol</a:t>
                      </a:r>
                      <a:r>
                        <a:rPr lang="fr-FR" sz="1800" b="1" u="none" strike="noStrike" dirty="0">
                          <a:effectLst/>
                          <a:latin typeface="Calibri"/>
                          <a:cs typeface="Calibri"/>
                        </a:rPr>
                        <a:t>/g)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mr-IN" sz="1800" b="1" u="none" strike="noStrike" dirty="0">
                          <a:effectLst/>
                          <a:latin typeface="Calibri"/>
                          <a:cs typeface="Calibri"/>
                        </a:rPr>
                        <a:t>(ppm</a:t>
                      </a:r>
                      <a:r>
                        <a:rPr lang="mr-IN" sz="1800" b="1" u="none" strike="noStrike" dirty="0" smtClean="0">
                          <a:effectLst/>
                          <a:latin typeface="Calibri"/>
                          <a:cs typeface="Calibri"/>
                        </a:rPr>
                        <a:t>)</a:t>
                      </a:r>
                      <a:endParaRPr lang="mr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mr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mr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mr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mr-IN" sz="1800" b="1" u="none" strike="noStrike" dirty="0">
                          <a:effectLst/>
                          <a:latin typeface="Calibri"/>
                          <a:cs typeface="Calibri"/>
                        </a:rPr>
                        <a:t>(Ma</a:t>
                      </a:r>
                      <a:r>
                        <a:rPr lang="mr-IN" sz="1800" b="1" u="none" strike="noStrike" dirty="0" smtClean="0">
                          <a:effectLst/>
                          <a:latin typeface="Calibri"/>
                          <a:cs typeface="Calibri"/>
                        </a:rPr>
                        <a:t>)</a:t>
                      </a:r>
                      <a:endParaRPr lang="mr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mr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mr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b"/>
                </a:tc>
              </a:tr>
              <a:tr h="1903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alibri"/>
                          <a:cs typeface="Calibri"/>
                        </a:rPr>
                        <a:t>Hel_1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0.83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4%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64.8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>
                          <a:effectLst/>
                          <a:latin typeface="Calibri"/>
                          <a:cs typeface="Calibri"/>
                        </a:rPr>
                        <a:t>2,21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effectLst/>
                          <a:latin typeface="Calibri"/>
                          <a:cs typeface="Calibri"/>
                        </a:rPr>
                        <a:t>17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  <a:latin typeface="Calibri"/>
                          <a:cs typeface="Calibri"/>
                        </a:rPr>
                        <a:t>61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Calibri"/>
                          <a:cs typeface="Calibri"/>
                        </a:rPr>
                        <a:t>296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effectLst/>
                          <a:latin typeface="Calibri"/>
                          <a:cs typeface="Calibri"/>
                        </a:rPr>
                        <a:t>31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>
                          <a:effectLst/>
                          <a:latin typeface="Calibri"/>
                          <a:cs typeface="Calibri"/>
                        </a:rPr>
                        <a:t>3,7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>
                          <a:effectLst/>
                          <a:latin typeface="Calibri"/>
                          <a:cs typeface="Calibri"/>
                        </a:rPr>
                        <a:t>12,2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14.7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8%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</a:tr>
              <a:tr h="1903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alibri"/>
                          <a:cs typeface="Calibri"/>
                        </a:rPr>
                        <a:t>Hel_2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0.80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4%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59.8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u="none" strike="noStrike">
                          <a:effectLst/>
                          <a:latin typeface="Calibri"/>
                          <a:cs typeface="Calibri"/>
                        </a:rPr>
                        <a:t>34,19</a:t>
                      </a:r>
                      <a:endParaRPr lang="uk-UA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  <a:latin typeface="Calibri"/>
                          <a:cs typeface="Calibri"/>
                        </a:rPr>
                        <a:t>103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Calibri"/>
                          <a:cs typeface="Calibri"/>
                        </a:rPr>
                        <a:t>265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  <a:latin typeface="Calibri"/>
                          <a:cs typeface="Calibri"/>
                        </a:rPr>
                        <a:t>383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Calibri"/>
                          <a:cs typeface="Calibri"/>
                        </a:rPr>
                        <a:t>167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>
                          <a:effectLst/>
                          <a:latin typeface="Calibri"/>
                          <a:cs typeface="Calibri"/>
                        </a:rPr>
                        <a:t>2,6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u="none" strike="noStrike" dirty="0">
                          <a:effectLst/>
                          <a:latin typeface="Calibri"/>
                          <a:cs typeface="Calibri"/>
                        </a:rPr>
                        <a:t>37,4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46.7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8%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</a:tr>
              <a:tr h="1903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alibri"/>
                          <a:cs typeface="Calibri"/>
                        </a:rPr>
                        <a:t>Hel_3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0.81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4%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73.5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  <a:latin typeface="Calibri"/>
                          <a:cs typeface="Calibri"/>
                        </a:rPr>
                        <a:t>0,11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  <a:latin typeface="Calibri"/>
                          <a:cs typeface="Calibri"/>
                        </a:rPr>
                        <a:t>1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effectLst/>
                          <a:latin typeface="Calibri"/>
                          <a:cs typeface="Calibri"/>
                        </a:rPr>
                        <a:t>4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Calibri"/>
                          <a:cs typeface="Calibri"/>
                        </a:rPr>
                        <a:t>275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Calibri"/>
                          <a:cs typeface="Calibri"/>
                        </a:rPr>
                        <a:t>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u="none" strike="noStrike" dirty="0">
                          <a:effectLst/>
                          <a:latin typeface="Calibri"/>
                          <a:cs typeface="Calibri"/>
                        </a:rPr>
                        <a:t>4,8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u="none" strike="noStrike" dirty="0">
                          <a:effectLst/>
                          <a:latin typeface="Calibri"/>
                          <a:cs typeface="Calibri"/>
                        </a:rPr>
                        <a:t>4,8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5.9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8%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688" marR="10688" marT="10688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5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83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(4) Ex 3. AHe age simulation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09221" y="810603"/>
            <a:ext cx="8446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Using 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HeFTy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, we will simulate AHe, 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ZHe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 and AFT age distribution</a:t>
            </a:r>
          </a:p>
        </p:txBody>
      </p:sp>
      <p:pic>
        <p:nvPicPr>
          <p:cNvPr id="7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67" y="1884139"/>
            <a:ext cx="5884333" cy="432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400800" y="6360528"/>
            <a:ext cx="172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Ketcham</a:t>
            </a:r>
            <a:r>
              <a:rPr lang="en-US" i="1" dirty="0" smtClean="0"/>
              <a:t> (2005)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9874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84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(4) Ex 3. AHe age simulation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09221" y="810603"/>
            <a:ext cx="84469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Test on AHe and 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ZHe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 age for two different thermal histories (A and B),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the 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impact of: 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n-US" sz="2400" dirty="0" smtClean="0"/>
              <a:t>Grain size, 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n-US" sz="2400" dirty="0" err="1" smtClean="0"/>
              <a:t>eU</a:t>
            </a:r>
            <a:r>
              <a:rPr lang="en-US" sz="2400" dirty="0" smtClean="0"/>
              <a:t> content 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n-US" sz="2400" dirty="0" smtClean="0"/>
              <a:t>grain chemistry (for apatite via the rmr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</a:t>
            </a:r>
            <a:endParaRPr lang="en-US" sz="2400" dirty="0" smtClean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9" name="Image 8" descr="Macintosh HD:Users:gautheron:Documents:Cecile:2004 et plus - Orsay:Enseignements:2016-2017:L3_ModelisationNumerique:HistoireTt.ep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29" y="3027045"/>
            <a:ext cx="5683738" cy="3694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45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85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08216" y="2370665"/>
            <a:ext cx="8227784" cy="19727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indent="-514350" algn="ctr"/>
            <a:r>
              <a:rPr lang="en-US" sz="2800" b="1" i="1" dirty="0" smtClean="0">
                <a:latin typeface="Calibri"/>
                <a:cs typeface="Calibri"/>
              </a:rPr>
              <a:t>Cited references</a:t>
            </a:r>
            <a:endParaRPr lang="en-US" sz="2800" b="1" i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5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86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Cited references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887" y="725936"/>
            <a:ext cx="89125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Balout</a:t>
            </a:r>
            <a:r>
              <a:rPr lang="fr-FR" sz="1500" dirty="0"/>
              <a:t>, H., Roques, J., Gautheron, C., </a:t>
            </a:r>
            <a:r>
              <a:rPr lang="fr-FR" sz="1500" dirty="0" err="1"/>
              <a:t>Tassan-Got</a:t>
            </a:r>
            <a:r>
              <a:rPr lang="fr-FR" sz="1500" dirty="0"/>
              <a:t>, L., </a:t>
            </a:r>
            <a:r>
              <a:rPr lang="fr-FR" sz="1500" dirty="0" err="1"/>
              <a:t>Mbongo</a:t>
            </a:r>
            <a:r>
              <a:rPr lang="fr-FR" sz="1500" dirty="0"/>
              <a:t>-Djimbi, D., 2017. </a:t>
            </a:r>
            <a:r>
              <a:rPr lang="fr-FR" sz="1500" dirty="0" err="1"/>
              <a:t>Helium</a:t>
            </a:r>
            <a:r>
              <a:rPr lang="fr-FR" sz="1500" dirty="0"/>
              <a:t> diffusion in pure </a:t>
            </a:r>
            <a:r>
              <a:rPr lang="fr-FR" sz="1500" dirty="0" err="1"/>
              <a:t>hematite</a:t>
            </a:r>
            <a:r>
              <a:rPr lang="fr-FR" sz="1500" dirty="0"/>
              <a:t> (α-Fe2O3) for </a:t>
            </a:r>
            <a:r>
              <a:rPr lang="fr-FR" sz="1500" dirty="0" err="1"/>
              <a:t>thermochronometric</a:t>
            </a:r>
            <a:r>
              <a:rPr lang="fr-FR" sz="1500" dirty="0"/>
              <a:t> applications: a </a:t>
            </a:r>
            <a:r>
              <a:rPr lang="fr-FR" sz="1500" dirty="0" err="1"/>
              <a:t>theoretical</a:t>
            </a:r>
            <a:r>
              <a:rPr lang="fr-FR" sz="1500" dirty="0"/>
              <a:t> multi-</a:t>
            </a:r>
            <a:r>
              <a:rPr lang="fr-FR" sz="1500" dirty="0" err="1"/>
              <a:t>scale</a:t>
            </a:r>
            <a:r>
              <a:rPr lang="fr-FR" sz="1500" dirty="0"/>
              <a:t> </a:t>
            </a:r>
            <a:r>
              <a:rPr lang="fr-FR" sz="1500" dirty="0" err="1"/>
              <a:t>study</a:t>
            </a:r>
            <a:r>
              <a:rPr lang="fr-FR" sz="1500" dirty="0"/>
              <a:t>. </a:t>
            </a:r>
            <a:r>
              <a:rPr lang="fr-FR" sz="1500" dirty="0" err="1"/>
              <a:t>Computational</a:t>
            </a:r>
            <a:r>
              <a:rPr lang="fr-FR" sz="1500" dirty="0"/>
              <a:t> and </a:t>
            </a:r>
            <a:r>
              <a:rPr lang="fr-FR" sz="1500" dirty="0" err="1"/>
              <a:t>Theoritical</a:t>
            </a:r>
            <a:r>
              <a:rPr lang="fr-FR" sz="1500" dirty="0"/>
              <a:t> </a:t>
            </a:r>
            <a:r>
              <a:rPr lang="fr-FR" sz="1500" dirty="0" err="1"/>
              <a:t>Chemistry</a:t>
            </a:r>
            <a:r>
              <a:rPr lang="fr-FR" sz="1500" dirty="0"/>
              <a:t>, 1099: 21-28.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Baxter, E.F., 2010. Diffusion of Noble </a:t>
            </a:r>
            <a:r>
              <a:rPr lang="fr-FR" sz="1500" dirty="0" err="1"/>
              <a:t>Gases</a:t>
            </a:r>
            <a:r>
              <a:rPr lang="fr-FR" sz="1500" dirty="0"/>
              <a:t> in </a:t>
            </a:r>
            <a:r>
              <a:rPr lang="fr-FR" sz="1500" dirty="0" err="1"/>
              <a:t>Minerals</a:t>
            </a:r>
            <a:r>
              <a:rPr lang="fr-FR" sz="1500" dirty="0"/>
              <a:t>. In: </a:t>
            </a:r>
            <a:r>
              <a:rPr lang="fr-FR" sz="1500" dirty="0" err="1"/>
              <a:t>America</a:t>
            </a:r>
            <a:r>
              <a:rPr lang="fr-FR" sz="1500" dirty="0"/>
              <a:t>, </a:t>
            </a:r>
            <a:r>
              <a:rPr lang="fr-FR" sz="1500" dirty="0" err="1"/>
              <a:t>M.S.o</a:t>
            </a:r>
            <a:r>
              <a:rPr lang="fr-FR" sz="1500" dirty="0"/>
              <a:t>. (Ed.), Diffusion in </a:t>
            </a:r>
            <a:r>
              <a:rPr lang="fr-FR" sz="1500" dirty="0" err="1"/>
              <a:t>minerals</a:t>
            </a:r>
            <a:r>
              <a:rPr lang="fr-FR" sz="1500" dirty="0"/>
              <a:t> and </a:t>
            </a:r>
            <a:r>
              <a:rPr lang="fr-FR" sz="1500" dirty="0" err="1"/>
              <a:t>melts</a:t>
            </a:r>
            <a:r>
              <a:rPr lang="fr-FR" sz="1500" dirty="0"/>
              <a:t>, pp. 509-557.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Bengtson</a:t>
            </a:r>
            <a:r>
              <a:rPr lang="fr-FR" sz="1500" dirty="0"/>
              <a:t>, A., Ewing, R.C., Becker, U., 2012. He diffusion and </a:t>
            </a:r>
            <a:r>
              <a:rPr lang="fr-FR" sz="1500" dirty="0" err="1"/>
              <a:t>closure</a:t>
            </a:r>
            <a:r>
              <a:rPr lang="fr-FR" sz="1500" dirty="0"/>
              <a:t> </a:t>
            </a:r>
            <a:r>
              <a:rPr lang="fr-FR" sz="1500" dirty="0" err="1"/>
              <a:t>temperatures</a:t>
            </a:r>
            <a:r>
              <a:rPr lang="fr-FR" sz="1500" dirty="0"/>
              <a:t> in apatite and zircon: A </a:t>
            </a:r>
            <a:r>
              <a:rPr lang="fr-FR" sz="1500" dirty="0" err="1"/>
              <a:t>density</a:t>
            </a:r>
            <a:r>
              <a:rPr lang="fr-FR" sz="1500" dirty="0"/>
              <a:t> </a:t>
            </a:r>
            <a:r>
              <a:rPr lang="fr-FR" sz="1500" dirty="0" err="1"/>
              <a:t>functional</a:t>
            </a:r>
            <a:r>
              <a:rPr lang="fr-FR" sz="1500" dirty="0"/>
              <a:t> </a:t>
            </a:r>
            <a:r>
              <a:rPr lang="fr-FR" sz="1500" dirty="0" err="1"/>
              <a:t>theory</a:t>
            </a:r>
            <a:r>
              <a:rPr lang="fr-FR" sz="1500" dirty="0"/>
              <a:t> investigation. </a:t>
            </a:r>
            <a:r>
              <a:rPr lang="fr-FR" sz="1500" dirty="0" err="1"/>
              <a:t>Geochimica</a:t>
            </a:r>
            <a:r>
              <a:rPr lang="fr-FR" sz="1500" dirty="0"/>
              <a:t> et </a:t>
            </a:r>
            <a:r>
              <a:rPr lang="fr-FR" sz="1500" dirty="0" err="1"/>
              <a:t>Cosmochimica</a:t>
            </a:r>
            <a:r>
              <a:rPr lang="fr-FR" sz="1500" dirty="0"/>
              <a:t> Acta, 86: 228-238.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Beucher, R., Brown, R.W., Roper, S., Stuart, F., </a:t>
            </a:r>
            <a:r>
              <a:rPr lang="fr-FR" sz="1500" dirty="0" err="1"/>
              <a:t>Persano</a:t>
            </a:r>
            <a:r>
              <a:rPr lang="fr-FR" sz="1500" dirty="0"/>
              <a:t>, C., 2013. Natural </a:t>
            </a:r>
            <a:r>
              <a:rPr lang="fr-FR" sz="1500" dirty="0" err="1"/>
              <a:t>age</a:t>
            </a:r>
            <a:r>
              <a:rPr lang="fr-FR" sz="1500" dirty="0"/>
              <a:t> dispersion </a:t>
            </a:r>
            <a:r>
              <a:rPr lang="fr-FR" sz="1500" dirty="0" err="1"/>
              <a:t>arising</a:t>
            </a:r>
            <a:r>
              <a:rPr lang="fr-FR" sz="1500" dirty="0"/>
              <a:t> </a:t>
            </a:r>
            <a:r>
              <a:rPr lang="fr-FR" sz="1500" dirty="0" err="1"/>
              <a:t>from</a:t>
            </a:r>
            <a:r>
              <a:rPr lang="fr-FR" sz="1500" dirty="0"/>
              <a:t> the </a:t>
            </a:r>
            <a:r>
              <a:rPr lang="fr-FR" sz="1500" dirty="0" err="1"/>
              <a:t>analysis</a:t>
            </a:r>
            <a:r>
              <a:rPr lang="fr-FR" sz="1500" dirty="0"/>
              <a:t> of </a:t>
            </a:r>
            <a:r>
              <a:rPr lang="fr-FR" sz="1500" dirty="0" err="1"/>
              <a:t>broken</a:t>
            </a:r>
            <a:r>
              <a:rPr lang="fr-FR" sz="1500" dirty="0"/>
              <a:t> </a:t>
            </a:r>
            <a:r>
              <a:rPr lang="fr-FR" sz="1500" dirty="0" err="1"/>
              <a:t>crystals</a:t>
            </a:r>
            <a:r>
              <a:rPr lang="fr-FR" sz="1500" dirty="0"/>
              <a:t>, Part II. </a:t>
            </a:r>
            <a:r>
              <a:rPr lang="fr-FR" sz="1500" dirty="0" err="1"/>
              <a:t>Practical</a:t>
            </a:r>
            <a:r>
              <a:rPr lang="fr-FR" sz="1500" dirty="0"/>
              <a:t> application to apatite (U-Th)/He </a:t>
            </a:r>
            <a:r>
              <a:rPr lang="fr-FR" sz="1500" dirty="0" err="1"/>
              <a:t>thermochronometry</a:t>
            </a:r>
            <a:r>
              <a:rPr lang="fr-FR" sz="1500" dirty="0"/>
              <a:t>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Cosmochim</a:t>
            </a:r>
            <a:r>
              <a:rPr lang="fr-FR" sz="1500" dirty="0"/>
              <a:t>. Acta, 120: 395-416.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Braun, J., 2003. </a:t>
            </a:r>
            <a:r>
              <a:rPr lang="fr-FR" sz="1500" dirty="0" err="1"/>
              <a:t>Pecube</a:t>
            </a:r>
            <a:r>
              <a:rPr lang="fr-FR" sz="1500" dirty="0"/>
              <a:t>: A new </a:t>
            </a:r>
            <a:r>
              <a:rPr lang="fr-FR" sz="1500" dirty="0" err="1"/>
              <a:t>finite</a:t>
            </a:r>
            <a:r>
              <a:rPr lang="fr-FR" sz="1500" dirty="0"/>
              <a:t> </a:t>
            </a:r>
            <a:r>
              <a:rPr lang="fr-FR" sz="1500" dirty="0" err="1"/>
              <a:t>element</a:t>
            </a:r>
            <a:r>
              <a:rPr lang="fr-FR" sz="1500" dirty="0"/>
              <a:t> code to </a:t>
            </a:r>
            <a:r>
              <a:rPr lang="fr-FR" sz="1500" dirty="0" err="1"/>
              <a:t>solve</a:t>
            </a:r>
            <a:r>
              <a:rPr lang="fr-FR" sz="1500" dirty="0"/>
              <a:t> the </a:t>
            </a:r>
            <a:r>
              <a:rPr lang="fr-FR" sz="1500" dirty="0" err="1"/>
              <a:t>heat</a:t>
            </a:r>
            <a:r>
              <a:rPr lang="fr-FR" sz="1500" dirty="0"/>
              <a:t> transport </a:t>
            </a:r>
            <a:r>
              <a:rPr lang="fr-FR" sz="1500" dirty="0" err="1"/>
              <a:t>equation</a:t>
            </a:r>
            <a:r>
              <a:rPr lang="fr-FR" sz="1500" dirty="0"/>
              <a:t> in </a:t>
            </a:r>
            <a:r>
              <a:rPr lang="fr-FR" sz="1500" dirty="0" err="1"/>
              <a:t>three</a:t>
            </a:r>
            <a:r>
              <a:rPr lang="fr-FR" sz="1500" dirty="0"/>
              <a:t> dimensions in the </a:t>
            </a:r>
            <a:r>
              <a:rPr lang="fr-FR" sz="1500" dirty="0" err="1"/>
              <a:t>Earth’s</a:t>
            </a:r>
            <a:r>
              <a:rPr lang="fr-FR" sz="1500" dirty="0"/>
              <a:t> </a:t>
            </a:r>
            <a:r>
              <a:rPr lang="fr-FR" sz="1500" dirty="0" err="1"/>
              <a:t>crust</a:t>
            </a:r>
            <a:r>
              <a:rPr lang="fr-FR" sz="1500" dirty="0"/>
              <a:t> </a:t>
            </a:r>
            <a:r>
              <a:rPr lang="fr-FR" sz="1500" dirty="0" err="1"/>
              <a:t>including</a:t>
            </a:r>
            <a:r>
              <a:rPr lang="fr-FR" sz="1500" dirty="0"/>
              <a:t> the </a:t>
            </a:r>
            <a:r>
              <a:rPr lang="fr-FR" sz="1500" dirty="0" err="1"/>
              <a:t>effects</a:t>
            </a:r>
            <a:r>
              <a:rPr lang="fr-FR" sz="1500" dirty="0"/>
              <a:t> of a time-</a:t>
            </a:r>
            <a:r>
              <a:rPr lang="fr-FR" sz="1500" dirty="0" err="1"/>
              <a:t>varying</a:t>
            </a:r>
            <a:r>
              <a:rPr lang="fr-FR" sz="1500" dirty="0"/>
              <a:t>, </a:t>
            </a:r>
            <a:r>
              <a:rPr lang="fr-FR" sz="1500" dirty="0" err="1"/>
              <a:t>finite</a:t>
            </a:r>
            <a:r>
              <a:rPr lang="fr-FR" sz="1500" dirty="0"/>
              <a:t> amplitude surface </a:t>
            </a:r>
            <a:r>
              <a:rPr lang="fr-FR" sz="1500" dirty="0" err="1"/>
              <a:t>topography</a:t>
            </a:r>
            <a:r>
              <a:rPr lang="fr-FR" sz="1500" dirty="0"/>
              <a:t>. Computers and </a:t>
            </a:r>
            <a:r>
              <a:rPr lang="fr-FR" sz="1500" dirty="0" err="1"/>
              <a:t>Geosciences</a:t>
            </a:r>
            <a:r>
              <a:rPr lang="fr-FR" sz="1500" dirty="0"/>
              <a:t>, 29: 787-794.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Braun, J., van der </a:t>
            </a:r>
            <a:r>
              <a:rPr lang="fr-FR" sz="1500" dirty="0" err="1"/>
              <a:t>Beek</a:t>
            </a:r>
            <a:r>
              <a:rPr lang="fr-FR" sz="1500" dirty="0"/>
              <a:t>, P., </a:t>
            </a:r>
            <a:r>
              <a:rPr lang="fr-FR" sz="1500" dirty="0" err="1"/>
              <a:t>Batt</a:t>
            </a:r>
            <a:r>
              <a:rPr lang="fr-FR" sz="1500" dirty="0"/>
              <a:t>, G., 2002. Quantitative thermochronology: </a:t>
            </a:r>
            <a:r>
              <a:rPr lang="fr-FR" sz="1500" dirty="0" err="1"/>
              <a:t>Numerical</a:t>
            </a:r>
            <a:r>
              <a:rPr lang="fr-FR" sz="1500" dirty="0"/>
              <a:t> </a:t>
            </a:r>
            <a:r>
              <a:rPr lang="fr-FR" sz="1500" dirty="0" err="1"/>
              <a:t>methods</a:t>
            </a:r>
            <a:r>
              <a:rPr lang="fr-FR" sz="1500" dirty="0"/>
              <a:t> for the </a:t>
            </a:r>
            <a:r>
              <a:rPr lang="fr-FR" sz="1500" dirty="0" err="1"/>
              <a:t>interpretation</a:t>
            </a:r>
            <a:r>
              <a:rPr lang="fr-FR" sz="1500" dirty="0"/>
              <a:t> of thermochronological data.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Brown, R.W. et al., 2013. Natural </a:t>
            </a:r>
            <a:r>
              <a:rPr lang="fr-FR" sz="1500" dirty="0" err="1"/>
              <a:t>age</a:t>
            </a:r>
            <a:r>
              <a:rPr lang="fr-FR" sz="1500" dirty="0"/>
              <a:t> dispersion </a:t>
            </a:r>
            <a:r>
              <a:rPr lang="fr-FR" sz="1500" dirty="0" err="1"/>
              <a:t>arising</a:t>
            </a:r>
            <a:r>
              <a:rPr lang="fr-FR" sz="1500" dirty="0"/>
              <a:t> </a:t>
            </a:r>
            <a:r>
              <a:rPr lang="fr-FR" sz="1500" dirty="0" err="1"/>
              <a:t>from</a:t>
            </a:r>
            <a:r>
              <a:rPr lang="fr-FR" sz="1500" dirty="0"/>
              <a:t> the </a:t>
            </a:r>
            <a:r>
              <a:rPr lang="fr-FR" sz="1500" dirty="0" err="1"/>
              <a:t>analysis</a:t>
            </a:r>
            <a:r>
              <a:rPr lang="fr-FR" sz="1500" dirty="0"/>
              <a:t> of </a:t>
            </a:r>
            <a:r>
              <a:rPr lang="fr-FR" sz="1500" dirty="0" err="1"/>
              <a:t>broken</a:t>
            </a:r>
            <a:r>
              <a:rPr lang="fr-FR" sz="1500" dirty="0"/>
              <a:t> </a:t>
            </a:r>
            <a:r>
              <a:rPr lang="fr-FR" sz="1500" dirty="0" err="1"/>
              <a:t>crystals</a:t>
            </a:r>
            <a:r>
              <a:rPr lang="fr-FR" sz="1500" dirty="0"/>
              <a:t>, Part I. </a:t>
            </a:r>
            <a:r>
              <a:rPr lang="fr-FR" sz="1500" dirty="0" err="1"/>
              <a:t>Theoretical</a:t>
            </a:r>
            <a:r>
              <a:rPr lang="fr-FR" sz="1500" dirty="0"/>
              <a:t> basis and implications for the apatite (U-Th)/He thermochronometer.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Cosmochim</a:t>
            </a:r>
            <a:r>
              <a:rPr lang="fr-FR" sz="1500" dirty="0"/>
              <a:t>. Acta, 122: 478-497.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Cherniak</a:t>
            </a:r>
            <a:r>
              <a:rPr lang="fr-FR" sz="1500" dirty="0"/>
              <a:t>, D.J., Watson, E.B., Thomas, J.B., 2009. Diffusion of </a:t>
            </a:r>
            <a:r>
              <a:rPr lang="fr-FR" sz="1500" dirty="0" err="1"/>
              <a:t>helium</a:t>
            </a:r>
            <a:r>
              <a:rPr lang="fr-FR" sz="1500" dirty="0"/>
              <a:t> in zircon and apatite. </a:t>
            </a:r>
            <a:r>
              <a:rPr lang="fr-FR" sz="1500" dirty="0" err="1"/>
              <a:t>Chem</a:t>
            </a:r>
            <a:r>
              <a:rPr lang="fr-FR" sz="1500" dirty="0"/>
              <a:t>. </a:t>
            </a:r>
            <a:r>
              <a:rPr lang="fr-FR" sz="1500" dirty="0" err="1"/>
              <a:t>Geol</a:t>
            </a:r>
            <a:r>
              <a:rPr lang="fr-FR" sz="1500" dirty="0"/>
              <a:t>., 268: 155-166.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Copeland, P., Watson, E.B., </a:t>
            </a:r>
            <a:r>
              <a:rPr lang="fr-FR" sz="1500" dirty="0" err="1"/>
              <a:t>Urizar</a:t>
            </a:r>
            <a:r>
              <a:rPr lang="fr-FR" sz="1500" dirty="0"/>
              <a:t>, S.C., Patterson, D., </a:t>
            </a:r>
            <a:r>
              <a:rPr lang="fr-FR" sz="1500" dirty="0" err="1"/>
              <a:t>Lapen</a:t>
            </a:r>
            <a:r>
              <a:rPr lang="fr-FR" sz="1500" dirty="0"/>
              <a:t>, T.J., 2007. Alpha thermochronology of carbonates.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Cosmochim</a:t>
            </a:r>
            <a:r>
              <a:rPr lang="fr-FR" sz="1500" dirty="0"/>
              <a:t>. Acta, 71: 4488-4511.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Cros, A. et al., 2014. 4He </a:t>
            </a:r>
            <a:r>
              <a:rPr lang="fr-FR" sz="1500" dirty="0" err="1"/>
              <a:t>behavior</a:t>
            </a:r>
            <a:r>
              <a:rPr lang="fr-FR" sz="1500" dirty="0"/>
              <a:t> in calcite </a:t>
            </a:r>
            <a:r>
              <a:rPr lang="fr-FR" sz="1500" dirty="0" err="1"/>
              <a:t>filling</a:t>
            </a:r>
            <a:r>
              <a:rPr lang="fr-FR" sz="1500" dirty="0"/>
              <a:t> </a:t>
            </a:r>
            <a:r>
              <a:rPr lang="fr-FR" sz="1500" dirty="0" err="1"/>
              <a:t>viewed</a:t>
            </a:r>
            <a:r>
              <a:rPr lang="fr-FR" sz="1500" dirty="0"/>
              <a:t> by (U-Th)/He </a:t>
            </a:r>
            <a:r>
              <a:rPr lang="fr-FR" sz="1500" dirty="0" err="1"/>
              <a:t>dating</a:t>
            </a:r>
            <a:r>
              <a:rPr lang="fr-FR" sz="1500" dirty="0"/>
              <a:t>, 4He diffusion and </a:t>
            </a:r>
            <a:r>
              <a:rPr lang="fr-FR" sz="1500" dirty="0" err="1"/>
              <a:t>crystallographic</a:t>
            </a:r>
            <a:r>
              <a:rPr lang="fr-FR" sz="1500" dirty="0"/>
              <a:t> </a:t>
            </a:r>
            <a:r>
              <a:rPr lang="fr-FR" sz="1500" dirty="0" err="1"/>
              <a:t>studies</a:t>
            </a:r>
            <a:r>
              <a:rPr lang="fr-FR" sz="1500" dirty="0"/>
              <a:t>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Cosmochim</a:t>
            </a:r>
            <a:r>
              <a:rPr lang="fr-FR" sz="1500" dirty="0"/>
              <a:t>. Acta, 125: 414-432</a:t>
            </a:r>
            <a:r>
              <a:rPr lang="fr-FR" sz="1500" dirty="0" smtClean="0"/>
              <a:t>.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39946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87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Cited references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887" y="725936"/>
            <a:ext cx="891258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²"/>
            </a:pPr>
            <a:r>
              <a:rPr lang="fr-FR" sz="1500" dirty="0" smtClean="0"/>
              <a:t>Djimbi</a:t>
            </a:r>
            <a:r>
              <a:rPr lang="fr-FR" sz="1500" dirty="0"/>
              <a:t>, D.M. et al., 2015. Impact of apatite </a:t>
            </a:r>
            <a:r>
              <a:rPr lang="fr-FR" sz="1500" dirty="0" err="1"/>
              <a:t>chemical</a:t>
            </a:r>
            <a:r>
              <a:rPr lang="fr-FR" sz="1500" dirty="0"/>
              <a:t> composition on (U-Th)/He </a:t>
            </a:r>
            <a:r>
              <a:rPr lang="fr-FR" sz="1500" dirty="0" err="1"/>
              <a:t>thermochronometry</a:t>
            </a:r>
            <a:r>
              <a:rPr lang="fr-FR" sz="1500" dirty="0"/>
              <a:t>: an </a:t>
            </a:r>
            <a:r>
              <a:rPr lang="fr-FR" sz="1500" dirty="0" err="1"/>
              <a:t>atomistic</a:t>
            </a:r>
            <a:r>
              <a:rPr lang="fr-FR" sz="1500" dirty="0"/>
              <a:t> point of </a:t>
            </a:r>
            <a:r>
              <a:rPr lang="fr-FR" sz="1500" dirty="0" err="1"/>
              <a:t>view</a:t>
            </a:r>
            <a:r>
              <a:rPr lang="fr-FR" sz="1500" dirty="0"/>
              <a:t>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</a:t>
            </a:r>
            <a:r>
              <a:rPr lang="fr-FR" sz="1500" dirty="0"/>
              <a:t>. Acta, 167: 162-176.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Dodson</a:t>
            </a:r>
            <a:r>
              <a:rPr lang="fr-FR" sz="1500" dirty="0"/>
              <a:t>, M.H., 1973. </a:t>
            </a:r>
            <a:r>
              <a:rPr lang="fr-FR" sz="1500" dirty="0" err="1"/>
              <a:t>Closure</a:t>
            </a:r>
            <a:r>
              <a:rPr lang="fr-FR" sz="1500" dirty="0"/>
              <a:t> </a:t>
            </a:r>
            <a:r>
              <a:rPr lang="fr-FR" sz="1500" dirty="0" err="1"/>
              <a:t>temperature</a:t>
            </a:r>
            <a:r>
              <a:rPr lang="fr-FR" sz="1500" dirty="0"/>
              <a:t> in </a:t>
            </a:r>
            <a:r>
              <a:rPr lang="fr-FR" sz="1500" dirty="0" err="1"/>
              <a:t>cooling</a:t>
            </a:r>
            <a:r>
              <a:rPr lang="fr-FR" sz="1500" dirty="0"/>
              <a:t> </a:t>
            </a:r>
            <a:r>
              <a:rPr lang="fr-FR" sz="1500" dirty="0" err="1"/>
              <a:t>geochronological</a:t>
            </a:r>
            <a:r>
              <a:rPr lang="fr-FR" sz="1500" dirty="0"/>
              <a:t> and </a:t>
            </a:r>
            <a:r>
              <a:rPr lang="fr-FR" sz="1500" dirty="0" err="1"/>
              <a:t>petrological</a:t>
            </a:r>
            <a:r>
              <a:rPr lang="fr-FR" sz="1500" dirty="0"/>
              <a:t> </a:t>
            </a:r>
            <a:r>
              <a:rPr lang="fr-FR" sz="1500" dirty="0" err="1"/>
              <a:t>systems</a:t>
            </a:r>
            <a:r>
              <a:rPr lang="fr-FR" sz="1500" dirty="0"/>
              <a:t>. </a:t>
            </a:r>
            <a:r>
              <a:rPr lang="fr-FR" sz="1500" dirty="0" err="1"/>
              <a:t>Contrib</a:t>
            </a:r>
            <a:r>
              <a:rPr lang="fr-FR" sz="1500" dirty="0"/>
              <a:t>. Min. </a:t>
            </a:r>
            <a:r>
              <a:rPr lang="fr-FR" sz="1500" dirty="0" err="1"/>
              <a:t>Petrol</a:t>
            </a:r>
            <a:r>
              <a:rPr lang="fr-FR" sz="1500" dirty="0"/>
              <a:t>., 40: 259-274.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Ehlers</a:t>
            </a:r>
            <a:r>
              <a:rPr lang="fr-FR" sz="1500" dirty="0"/>
              <a:t>, T.A., </a:t>
            </a:r>
            <a:r>
              <a:rPr lang="fr-FR" sz="1500" dirty="0" err="1"/>
              <a:t>Farley</a:t>
            </a:r>
            <a:r>
              <a:rPr lang="fr-FR" sz="1500" dirty="0"/>
              <a:t>, K.A., 2003. Apatite (</a:t>
            </a:r>
            <a:r>
              <a:rPr lang="fr-FR" sz="1500" dirty="0" err="1"/>
              <a:t>U+Th</a:t>
            </a:r>
            <a:r>
              <a:rPr lang="fr-FR" sz="1500" dirty="0"/>
              <a:t>)/He </a:t>
            </a:r>
            <a:r>
              <a:rPr lang="fr-FR" sz="1500" dirty="0" err="1"/>
              <a:t>thermochronometry</a:t>
            </a:r>
            <a:r>
              <a:rPr lang="fr-FR" sz="1500" dirty="0"/>
              <a:t>: </a:t>
            </a:r>
            <a:r>
              <a:rPr lang="fr-FR" sz="1500" dirty="0" err="1"/>
              <a:t>methods</a:t>
            </a:r>
            <a:r>
              <a:rPr lang="fr-FR" sz="1500" dirty="0"/>
              <a:t> and applications to </a:t>
            </a:r>
            <a:r>
              <a:rPr lang="fr-FR" sz="1500" dirty="0" err="1"/>
              <a:t>problems</a:t>
            </a:r>
            <a:r>
              <a:rPr lang="fr-FR" sz="1500" dirty="0"/>
              <a:t> in </a:t>
            </a:r>
            <a:r>
              <a:rPr lang="fr-FR" sz="1500" dirty="0" err="1"/>
              <a:t>tectonic</a:t>
            </a:r>
            <a:r>
              <a:rPr lang="fr-FR" sz="1500" dirty="0"/>
              <a:t> and surface </a:t>
            </a:r>
            <a:r>
              <a:rPr lang="fr-FR" sz="1500" dirty="0" err="1"/>
              <a:t>processes</a:t>
            </a:r>
            <a:r>
              <a:rPr lang="fr-FR" sz="1500" dirty="0"/>
              <a:t>. </a:t>
            </a:r>
            <a:r>
              <a:rPr lang="fr-FR" sz="1500" dirty="0" err="1"/>
              <a:t>Earth</a:t>
            </a:r>
            <a:r>
              <a:rPr lang="fr-FR" sz="1500" dirty="0"/>
              <a:t> </a:t>
            </a:r>
            <a:r>
              <a:rPr lang="fr-FR" sz="1500" dirty="0" err="1"/>
              <a:t>Planet</a:t>
            </a:r>
            <a:r>
              <a:rPr lang="fr-FR" sz="1500" dirty="0"/>
              <a:t>. </a:t>
            </a:r>
            <a:r>
              <a:rPr lang="fr-FR" sz="1500" dirty="0" err="1"/>
              <a:t>Sci</a:t>
            </a:r>
            <a:r>
              <a:rPr lang="fr-FR" sz="1500" dirty="0"/>
              <a:t>. </a:t>
            </a:r>
            <a:r>
              <a:rPr lang="fr-FR" sz="1500" dirty="0" err="1"/>
              <a:t>Lett</a:t>
            </a:r>
            <a:r>
              <a:rPr lang="fr-FR" sz="1500" dirty="0"/>
              <a:t>., 206: 1-14.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Evans, N.J., Byrne, J.P., </a:t>
            </a:r>
            <a:r>
              <a:rPr lang="fr-FR" sz="1500" dirty="0" err="1"/>
              <a:t>Keegan</a:t>
            </a:r>
            <a:r>
              <a:rPr lang="fr-FR" sz="1500" dirty="0"/>
              <a:t>, J.T., </a:t>
            </a:r>
            <a:r>
              <a:rPr lang="fr-FR" sz="1500" dirty="0" err="1"/>
              <a:t>Dotter</a:t>
            </a:r>
            <a:r>
              <a:rPr lang="fr-FR" sz="1500" dirty="0"/>
              <a:t>, L.E., 2005. </a:t>
            </a:r>
            <a:r>
              <a:rPr lang="fr-FR" sz="1500" dirty="0" err="1"/>
              <a:t>Determination</a:t>
            </a:r>
            <a:r>
              <a:rPr lang="fr-FR" sz="1500" dirty="0"/>
              <a:t> of uranium and thorium in zircon, apatite, and fluorite: Application to laser (U-Th)/He thermochronology. Journal of </a:t>
            </a:r>
            <a:r>
              <a:rPr lang="fr-FR" sz="1500" dirty="0" err="1"/>
              <a:t>Analytical</a:t>
            </a:r>
            <a:r>
              <a:rPr lang="fr-FR" sz="1500" dirty="0"/>
              <a:t> </a:t>
            </a:r>
            <a:r>
              <a:rPr lang="fr-FR" sz="1500" dirty="0" err="1"/>
              <a:t>Chemistry</a:t>
            </a:r>
            <a:r>
              <a:rPr lang="fr-FR" sz="1500" dirty="0"/>
              <a:t>, 60(12): 1300-1307.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Farley</a:t>
            </a:r>
            <a:r>
              <a:rPr lang="fr-FR" sz="1500" dirty="0"/>
              <a:t>, K.A., 2000. </a:t>
            </a:r>
            <a:r>
              <a:rPr lang="fr-FR" sz="1500" dirty="0" err="1"/>
              <a:t>Helium</a:t>
            </a:r>
            <a:r>
              <a:rPr lang="fr-FR" sz="1500" dirty="0"/>
              <a:t> diffusion </a:t>
            </a:r>
            <a:r>
              <a:rPr lang="fr-FR" sz="1500" dirty="0" err="1"/>
              <a:t>from</a:t>
            </a:r>
            <a:r>
              <a:rPr lang="fr-FR" sz="1500" dirty="0"/>
              <a:t> apatite: </a:t>
            </a:r>
            <a:r>
              <a:rPr lang="fr-FR" sz="1500" dirty="0" err="1"/>
              <a:t>general</a:t>
            </a:r>
            <a:r>
              <a:rPr lang="fr-FR" sz="1500" dirty="0"/>
              <a:t> </a:t>
            </a:r>
            <a:r>
              <a:rPr lang="fr-FR" sz="1500" dirty="0" err="1"/>
              <a:t>behavior</a:t>
            </a:r>
            <a:r>
              <a:rPr lang="fr-FR" sz="1500" dirty="0"/>
              <a:t> as </a:t>
            </a:r>
            <a:r>
              <a:rPr lang="fr-FR" sz="1500" dirty="0" err="1"/>
              <a:t>illustrated</a:t>
            </a:r>
            <a:r>
              <a:rPr lang="fr-FR" sz="1500" dirty="0"/>
              <a:t> by Durango </a:t>
            </a:r>
            <a:r>
              <a:rPr lang="fr-FR" sz="1500" dirty="0" err="1"/>
              <a:t>fluorapatite</a:t>
            </a:r>
            <a:r>
              <a:rPr lang="fr-FR" sz="1500" dirty="0"/>
              <a:t>. J. </a:t>
            </a:r>
            <a:r>
              <a:rPr lang="fr-FR" sz="1500" dirty="0" err="1"/>
              <a:t>Geophys</a:t>
            </a:r>
            <a:r>
              <a:rPr lang="fr-FR" sz="1500" dirty="0"/>
              <a:t>. </a:t>
            </a:r>
            <a:r>
              <a:rPr lang="fr-FR" sz="1500" dirty="0" err="1"/>
              <a:t>Res</a:t>
            </a:r>
            <a:r>
              <a:rPr lang="fr-FR" sz="1500" dirty="0"/>
              <a:t>., 105: 2903-2914.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Farley</a:t>
            </a:r>
            <a:r>
              <a:rPr lang="fr-FR" sz="1500" dirty="0"/>
              <a:t>, K.A., 2002. (U-Th)/He </a:t>
            </a:r>
            <a:r>
              <a:rPr lang="fr-FR" sz="1500" dirty="0" err="1"/>
              <a:t>dating</a:t>
            </a:r>
            <a:r>
              <a:rPr lang="fr-FR" sz="1500" dirty="0"/>
              <a:t>: Techniques, calibrations, and applications. In: </a:t>
            </a:r>
            <a:r>
              <a:rPr lang="fr-FR" sz="1500" dirty="0" err="1"/>
              <a:t>geochemistry</a:t>
            </a:r>
            <a:r>
              <a:rPr lang="fr-FR" sz="1500" dirty="0"/>
              <a:t>, </a:t>
            </a:r>
            <a:r>
              <a:rPr lang="fr-FR" sz="1500" dirty="0" err="1"/>
              <a:t>R.i.m</a:t>
            </a:r>
            <a:r>
              <a:rPr lang="fr-FR" sz="1500" dirty="0"/>
              <a:t>. (Ed.), Noble </a:t>
            </a:r>
            <a:r>
              <a:rPr lang="fr-FR" sz="1500" dirty="0" err="1"/>
              <a:t>Gases</a:t>
            </a:r>
            <a:r>
              <a:rPr lang="fr-FR" sz="1500" dirty="0"/>
              <a:t> in </a:t>
            </a:r>
            <a:r>
              <a:rPr lang="fr-FR" sz="1500" dirty="0" err="1"/>
              <a:t>Geochemistry</a:t>
            </a:r>
            <a:r>
              <a:rPr lang="fr-FR" sz="1500" dirty="0"/>
              <a:t> and </a:t>
            </a:r>
            <a:r>
              <a:rPr lang="fr-FR" sz="1500" dirty="0" err="1"/>
              <a:t>Cosmochemistry</a:t>
            </a:r>
            <a:r>
              <a:rPr lang="fr-FR" sz="1500" dirty="0"/>
              <a:t>, pp. 819-844.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Farley</a:t>
            </a:r>
            <a:r>
              <a:rPr lang="fr-FR" sz="1500" dirty="0"/>
              <a:t>, K.A., </a:t>
            </a:r>
            <a:r>
              <a:rPr lang="fr-FR" sz="1500" dirty="0" err="1"/>
              <a:t>Flowers</a:t>
            </a:r>
            <a:r>
              <a:rPr lang="fr-FR" sz="1500" dirty="0"/>
              <a:t>, R., 2012. (U-Th)/Ne and </a:t>
            </a:r>
            <a:r>
              <a:rPr lang="fr-FR" sz="1500" dirty="0" err="1"/>
              <a:t>multidomain</a:t>
            </a:r>
            <a:r>
              <a:rPr lang="fr-FR" sz="1500" dirty="0"/>
              <a:t> (U-Th)/He </a:t>
            </a:r>
            <a:r>
              <a:rPr lang="fr-FR" sz="1500" dirty="0" err="1"/>
              <a:t>systematics</a:t>
            </a:r>
            <a:r>
              <a:rPr lang="fr-FR" sz="1500" dirty="0"/>
              <a:t> of a hydrothermal </a:t>
            </a:r>
            <a:r>
              <a:rPr lang="fr-FR" sz="1500" dirty="0" err="1"/>
              <a:t>hematite</a:t>
            </a:r>
            <a:r>
              <a:rPr lang="fr-FR" sz="1500" dirty="0"/>
              <a:t> </a:t>
            </a:r>
            <a:r>
              <a:rPr lang="fr-FR" sz="1500" dirty="0" err="1"/>
              <a:t>from</a:t>
            </a:r>
            <a:r>
              <a:rPr lang="fr-FR" sz="1500" dirty="0"/>
              <a:t> </a:t>
            </a:r>
            <a:r>
              <a:rPr lang="fr-FR" sz="1500" dirty="0" err="1"/>
              <a:t>Eastern</a:t>
            </a:r>
            <a:r>
              <a:rPr lang="fr-FR" sz="1500" dirty="0"/>
              <a:t> Grand Canyon. </a:t>
            </a:r>
            <a:r>
              <a:rPr lang="fr-FR" sz="1500" dirty="0" err="1"/>
              <a:t>Earth</a:t>
            </a:r>
            <a:r>
              <a:rPr lang="fr-FR" sz="1500" dirty="0"/>
              <a:t> and </a:t>
            </a:r>
            <a:r>
              <a:rPr lang="fr-FR" sz="1500" dirty="0" err="1"/>
              <a:t>Planetary</a:t>
            </a:r>
            <a:r>
              <a:rPr lang="fr-FR" sz="1500" dirty="0"/>
              <a:t> Science </a:t>
            </a:r>
            <a:r>
              <a:rPr lang="fr-FR" sz="1500" dirty="0" err="1"/>
              <a:t>Letters</a:t>
            </a:r>
            <a:r>
              <a:rPr lang="fr-FR" sz="1500" dirty="0"/>
              <a:t>, 359-360: 131-140.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Farley</a:t>
            </a:r>
            <a:r>
              <a:rPr lang="fr-FR" sz="1500" dirty="0"/>
              <a:t>, K.A., Wolf, R.A., </a:t>
            </a:r>
            <a:r>
              <a:rPr lang="fr-FR" sz="1500" dirty="0" err="1"/>
              <a:t>Silver</a:t>
            </a:r>
            <a:r>
              <a:rPr lang="fr-FR" sz="1500" dirty="0"/>
              <a:t>, L.T., 1996. The </a:t>
            </a:r>
            <a:r>
              <a:rPr lang="fr-FR" sz="1500" dirty="0" err="1"/>
              <a:t>effects</a:t>
            </a:r>
            <a:r>
              <a:rPr lang="fr-FR" sz="1500" dirty="0"/>
              <a:t> of long alpha-</a:t>
            </a:r>
            <a:r>
              <a:rPr lang="fr-FR" sz="1500" dirty="0" err="1"/>
              <a:t>stopping</a:t>
            </a:r>
            <a:r>
              <a:rPr lang="fr-FR" sz="1500" dirty="0"/>
              <a:t> on (U-Th)/He </a:t>
            </a:r>
            <a:r>
              <a:rPr lang="fr-FR" sz="1500" dirty="0" err="1"/>
              <a:t>ages</a:t>
            </a:r>
            <a:r>
              <a:rPr lang="fr-FR" sz="1500" dirty="0"/>
              <a:t>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Cosmochim</a:t>
            </a:r>
            <a:r>
              <a:rPr lang="fr-FR" sz="1500" dirty="0"/>
              <a:t>. Acta, 21: 4223-4229.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Flowers</a:t>
            </a:r>
            <a:r>
              <a:rPr lang="fr-FR" sz="1500" dirty="0"/>
              <a:t>, R., </a:t>
            </a:r>
            <a:r>
              <a:rPr lang="fr-FR" sz="1500" dirty="0" err="1"/>
              <a:t>Ketcham</a:t>
            </a:r>
            <a:r>
              <a:rPr lang="fr-FR" sz="1500" dirty="0"/>
              <a:t>, R.A., </a:t>
            </a:r>
            <a:r>
              <a:rPr lang="fr-FR" sz="1500" dirty="0" err="1"/>
              <a:t>Shuster</a:t>
            </a:r>
            <a:r>
              <a:rPr lang="fr-FR" sz="1500" dirty="0"/>
              <a:t>, D., </a:t>
            </a:r>
            <a:r>
              <a:rPr lang="fr-FR" sz="1500" dirty="0" err="1"/>
              <a:t>Farley</a:t>
            </a:r>
            <a:r>
              <a:rPr lang="fr-FR" sz="1500" dirty="0"/>
              <a:t>, K.A., 2009. Apatite (U-Th)/He thermochronology </a:t>
            </a:r>
            <a:r>
              <a:rPr lang="fr-FR" sz="1500" dirty="0" err="1"/>
              <a:t>using</a:t>
            </a:r>
            <a:r>
              <a:rPr lang="fr-FR" sz="1500" dirty="0"/>
              <a:t> a radiation damage accumulation and </a:t>
            </a:r>
            <a:r>
              <a:rPr lang="fr-FR" sz="1500" dirty="0" err="1"/>
              <a:t>annealing</a:t>
            </a:r>
            <a:r>
              <a:rPr lang="fr-FR" sz="1500" dirty="0"/>
              <a:t> model.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Cosmochim</a:t>
            </a:r>
            <a:r>
              <a:rPr lang="fr-FR" sz="1500" dirty="0"/>
              <a:t>. Acta, 73: 2347-2365.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Gallagher</a:t>
            </a:r>
            <a:r>
              <a:rPr lang="fr-FR" sz="1500" dirty="0"/>
              <a:t>, K., 2012. </a:t>
            </a:r>
            <a:r>
              <a:rPr lang="fr-FR" sz="1500" dirty="0" err="1"/>
              <a:t>Transdimensional</a:t>
            </a:r>
            <a:r>
              <a:rPr lang="fr-FR" sz="1500" dirty="0"/>
              <a:t> inverse thermal </a:t>
            </a:r>
            <a:r>
              <a:rPr lang="fr-FR" sz="1500" dirty="0" err="1"/>
              <a:t>history</a:t>
            </a:r>
            <a:r>
              <a:rPr lang="fr-FR" sz="1500" dirty="0"/>
              <a:t> </a:t>
            </a:r>
            <a:r>
              <a:rPr lang="fr-FR" sz="1500" dirty="0" err="1"/>
              <a:t>modelling</a:t>
            </a:r>
            <a:r>
              <a:rPr lang="fr-FR" sz="1500" dirty="0"/>
              <a:t> for quantitative thermochronology. JGR, 117(B02408): 16pp.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Gautheron, C. et al., 2013. </a:t>
            </a:r>
            <a:r>
              <a:rPr lang="fr-FR" sz="1500" dirty="0" err="1"/>
              <a:t>Chemical</a:t>
            </a:r>
            <a:r>
              <a:rPr lang="fr-FR" sz="1500" dirty="0"/>
              <a:t> influence on α-</a:t>
            </a:r>
            <a:r>
              <a:rPr lang="fr-FR" sz="1500" dirty="0" err="1"/>
              <a:t>recoil</a:t>
            </a:r>
            <a:r>
              <a:rPr lang="fr-FR" sz="1500" dirty="0"/>
              <a:t> damage </a:t>
            </a:r>
            <a:r>
              <a:rPr lang="fr-FR" sz="1500" dirty="0" err="1"/>
              <a:t>annealing</a:t>
            </a:r>
            <a:r>
              <a:rPr lang="fr-FR" sz="1500" dirty="0"/>
              <a:t> in apatite: implications for (U-Th)/He </a:t>
            </a:r>
            <a:r>
              <a:rPr lang="fr-FR" sz="1500" dirty="0" err="1"/>
              <a:t>dating</a:t>
            </a:r>
            <a:r>
              <a:rPr lang="fr-FR" sz="1500" dirty="0"/>
              <a:t>. </a:t>
            </a:r>
            <a:r>
              <a:rPr lang="fr-FR" sz="1500" dirty="0" err="1"/>
              <a:t>Chem</a:t>
            </a:r>
            <a:r>
              <a:rPr lang="fr-FR" sz="1500" dirty="0"/>
              <a:t>. </a:t>
            </a:r>
            <a:r>
              <a:rPr lang="fr-FR" sz="1500" dirty="0" err="1"/>
              <a:t>Geol</a:t>
            </a:r>
            <a:r>
              <a:rPr lang="fr-FR" sz="1500" dirty="0"/>
              <a:t>., 351: 257-267</a:t>
            </a:r>
            <a:r>
              <a:rPr lang="fr-FR" sz="1500" dirty="0" smtClean="0"/>
              <a:t>.</a:t>
            </a:r>
            <a:endParaRPr lang="en-US" sz="1500" dirty="0" smtClean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4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88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Cited references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887" y="725936"/>
            <a:ext cx="891258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²"/>
            </a:pPr>
            <a:r>
              <a:rPr lang="fr-FR" sz="1500" dirty="0" smtClean="0"/>
              <a:t>Gautheron</a:t>
            </a:r>
            <a:r>
              <a:rPr lang="fr-FR" sz="1500" dirty="0"/>
              <a:t>, C. et al., en </a:t>
            </a:r>
            <a:r>
              <a:rPr lang="fr-FR" sz="1500" dirty="0" err="1"/>
              <a:t>prep</a:t>
            </a:r>
            <a:r>
              <a:rPr lang="fr-FR" sz="1500" dirty="0"/>
              <a:t>. Comparative </a:t>
            </a:r>
            <a:r>
              <a:rPr lang="fr-FR" sz="1500" dirty="0" err="1"/>
              <a:t>study</a:t>
            </a:r>
            <a:r>
              <a:rPr lang="fr-FR" sz="1500" dirty="0"/>
              <a:t> of He and Ne diffusion in zircon by a multi-</a:t>
            </a:r>
            <a:r>
              <a:rPr lang="fr-FR" sz="1500" dirty="0" err="1"/>
              <a:t>scale</a:t>
            </a:r>
            <a:r>
              <a:rPr lang="fr-FR" sz="1500" dirty="0"/>
              <a:t> </a:t>
            </a:r>
            <a:r>
              <a:rPr lang="fr-FR" sz="1500" dirty="0" err="1"/>
              <a:t>approach</a:t>
            </a:r>
            <a:r>
              <a:rPr lang="fr-FR" sz="1500" dirty="0"/>
              <a:t>: implication for the (U-Th)/He/Ne </a:t>
            </a:r>
            <a:r>
              <a:rPr lang="fr-FR" sz="1500" dirty="0" err="1"/>
              <a:t>chronometers</a:t>
            </a:r>
            <a:r>
              <a:rPr lang="fr-FR" sz="1500" dirty="0"/>
              <a:t>. </a:t>
            </a:r>
            <a:r>
              <a:rPr lang="fr-FR" sz="1500" dirty="0" err="1"/>
              <a:t>Chem</a:t>
            </a:r>
            <a:r>
              <a:rPr lang="fr-FR" sz="1500" dirty="0"/>
              <a:t>. </a:t>
            </a:r>
            <a:r>
              <a:rPr lang="fr-FR" sz="1500" dirty="0" err="1"/>
              <a:t>Geol</a:t>
            </a:r>
            <a:r>
              <a:rPr lang="fr-FR" sz="1500" dirty="0"/>
              <a:t>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Gautheron, C., </a:t>
            </a:r>
            <a:r>
              <a:rPr lang="fr-FR" sz="1500" dirty="0" err="1"/>
              <a:t>Tassan-Got</a:t>
            </a:r>
            <a:r>
              <a:rPr lang="fr-FR" sz="1500" dirty="0"/>
              <a:t>, L., 2010. A Monte Carlo </a:t>
            </a:r>
            <a:r>
              <a:rPr lang="fr-FR" sz="1500" dirty="0" err="1"/>
              <a:t>approach</a:t>
            </a:r>
            <a:r>
              <a:rPr lang="fr-FR" sz="1500" dirty="0"/>
              <a:t> of diffusion </a:t>
            </a:r>
            <a:r>
              <a:rPr lang="fr-FR" sz="1500" dirty="0" err="1"/>
              <a:t>applied</a:t>
            </a:r>
            <a:r>
              <a:rPr lang="fr-FR" sz="1500" dirty="0"/>
              <a:t> to noble </a:t>
            </a:r>
            <a:r>
              <a:rPr lang="fr-FR" sz="1500" dirty="0" err="1"/>
              <a:t>gas</a:t>
            </a:r>
            <a:r>
              <a:rPr lang="fr-FR" sz="1500" dirty="0"/>
              <a:t>/</a:t>
            </a:r>
            <a:r>
              <a:rPr lang="fr-FR" sz="1500" dirty="0" err="1"/>
              <a:t>helium</a:t>
            </a:r>
            <a:r>
              <a:rPr lang="fr-FR" sz="1500" dirty="0"/>
              <a:t> thermochronology. </a:t>
            </a:r>
            <a:r>
              <a:rPr lang="fr-FR" sz="1500" dirty="0" err="1"/>
              <a:t>Chemical</a:t>
            </a:r>
            <a:r>
              <a:rPr lang="fr-FR" sz="1500" dirty="0"/>
              <a:t> </a:t>
            </a:r>
            <a:r>
              <a:rPr lang="fr-FR" sz="1500" dirty="0" err="1"/>
              <a:t>Geology</a:t>
            </a:r>
            <a:r>
              <a:rPr lang="fr-FR" sz="1500" dirty="0"/>
              <a:t>, 273: 212-224.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Gautheron, C., </a:t>
            </a:r>
            <a:r>
              <a:rPr lang="fr-FR" sz="1500" dirty="0" err="1"/>
              <a:t>Tassan-Got</a:t>
            </a:r>
            <a:r>
              <a:rPr lang="fr-FR" sz="1500" dirty="0"/>
              <a:t>, L., </a:t>
            </a:r>
            <a:r>
              <a:rPr lang="fr-FR" sz="1500" dirty="0" err="1"/>
              <a:t>Ketcham</a:t>
            </a:r>
            <a:r>
              <a:rPr lang="fr-FR" sz="1500" dirty="0"/>
              <a:t>, R.A., </a:t>
            </a:r>
            <a:r>
              <a:rPr lang="fr-FR" sz="1500" dirty="0" err="1"/>
              <a:t>Dobson</a:t>
            </a:r>
            <a:r>
              <a:rPr lang="fr-FR" sz="1500" dirty="0"/>
              <a:t>, K.J., 2012. </a:t>
            </a:r>
            <a:r>
              <a:rPr lang="fr-FR" sz="1500" dirty="0" err="1"/>
              <a:t>Accounting</a:t>
            </a:r>
            <a:r>
              <a:rPr lang="fr-FR" sz="1500" dirty="0"/>
              <a:t> for long alpha-</a:t>
            </a:r>
            <a:r>
              <a:rPr lang="fr-FR" sz="1500" dirty="0" err="1"/>
              <a:t>particle</a:t>
            </a:r>
            <a:r>
              <a:rPr lang="fr-FR" sz="1500" dirty="0"/>
              <a:t> </a:t>
            </a:r>
            <a:r>
              <a:rPr lang="fr-FR" sz="1500" dirty="0" err="1"/>
              <a:t>stopping</a:t>
            </a:r>
            <a:r>
              <a:rPr lang="fr-FR" sz="1500" dirty="0"/>
              <a:t> distances in (U-Th-</a:t>
            </a:r>
            <a:r>
              <a:rPr lang="fr-FR" sz="1500" dirty="0" err="1"/>
              <a:t>Sm</a:t>
            </a:r>
            <a:r>
              <a:rPr lang="fr-FR" sz="1500" dirty="0"/>
              <a:t>)/He </a:t>
            </a:r>
            <a:r>
              <a:rPr lang="fr-FR" sz="1500" dirty="0" err="1"/>
              <a:t>geochronology</a:t>
            </a:r>
            <a:r>
              <a:rPr lang="fr-FR" sz="1500" dirty="0"/>
              <a:t>: 3D </a:t>
            </a:r>
            <a:r>
              <a:rPr lang="fr-FR" sz="1500" dirty="0" err="1"/>
              <a:t>modeling</a:t>
            </a:r>
            <a:r>
              <a:rPr lang="fr-FR" sz="1500" dirty="0"/>
              <a:t> of diffusion, zoning, implantation, and abrasion. </a:t>
            </a:r>
            <a:r>
              <a:rPr lang="fr-FR" sz="1500" dirty="0" err="1"/>
              <a:t>Geochimica</a:t>
            </a:r>
            <a:r>
              <a:rPr lang="fr-FR" sz="1500" dirty="0"/>
              <a:t> et </a:t>
            </a:r>
            <a:r>
              <a:rPr lang="fr-FR" sz="1500" dirty="0" err="1"/>
              <a:t>Cosmochimica</a:t>
            </a:r>
            <a:r>
              <a:rPr lang="fr-FR" sz="1500" dirty="0"/>
              <a:t> Acta, 96: 44-56.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Gautheron, C.E., </a:t>
            </a:r>
            <a:r>
              <a:rPr lang="fr-FR" sz="1500" dirty="0" err="1"/>
              <a:t>Tassan-Got</a:t>
            </a:r>
            <a:r>
              <a:rPr lang="fr-FR" sz="1500" dirty="0"/>
              <a:t>, L., </a:t>
            </a:r>
            <a:r>
              <a:rPr lang="fr-FR" sz="1500" dirty="0" err="1"/>
              <a:t>Barbarand</a:t>
            </a:r>
            <a:r>
              <a:rPr lang="fr-FR" sz="1500" dirty="0"/>
              <a:t>, J., Pagel, M., 2009. </a:t>
            </a:r>
            <a:r>
              <a:rPr lang="fr-FR" sz="1500" dirty="0" err="1"/>
              <a:t>Effect</a:t>
            </a:r>
            <a:r>
              <a:rPr lang="fr-FR" sz="1500" dirty="0"/>
              <a:t> of alpha-damage </a:t>
            </a:r>
            <a:r>
              <a:rPr lang="fr-FR" sz="1500" dirty="0" err="1"/>
              <a:t>annealing</a:t>
            </a:r>
            <a:r>
              <a:rPr lang="fr-FR" sz="1500" dirty="0"/>
              <a:t> on apatite (U-Th)/He thermochronology. </a:t>
            </a:r>
            <a:r>
              <a:rPr lang="fr-FR" sz="1500" dirty="0" err="1"/>
              <a:t>Chemical</a:t>
            </a:r>
            <a:r>
              <a:rPr lang="fr-FR" sz="1500" dirty="0"/>
              <a:t> </a:t>
            </a:r>
            <a:r>
              <a:rPr lang="fr-FR" sz="1500" dirty="0" err="1"/>
              <a:t>Geology</a:t>
            </a:r>
            <a:r>
              <a:rPr lang="fr-FR" sz="1500" dirty="0"/>
              <a:t>, 266: 166-179.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Gerin, C. et al., 2017. Influence of </a:t>
            </a:r>
            <a:r>
              <a:rPr lang="fr-FR" sz="1500" dirty="0" err="1"/>
              <a:t>vacancy</a:t>
            </a:r>
            <a:r>
              <a:rPr lang="fr-FR" sz="1500" dirty="0"/>
              <a:t> damage on He diffusion in apatite </a:t>
            </a:r>
            <a:r>
              <a:rPr lang="fr-FR" sz="1500" dirty="0" err="1"/>
              <a:t>investigated</a:t>
            </a:r>
            <a:r>
              <a:rPr lang="fr-FR" sz="1500" dirty="0"/>
              <a:t> </a:t>
            </a:r>
            <a:r>
              <a:rPr lang="fr-FR" sz="1500" dirty="0" err="1"/>
              <a:t>at</a:t>
            </a:r>
            <a:r>
              <a:rPr lang="fr-FR" sz="1500" dirty="0"/>
              <a:t> </a:t>
            </a:r>
            <a:r>
              <a:rPr lang="fr-FR" sz="1500" dirty="0" err="1"/>
              <a:t>atomic</a:t>
            </a:r>
            <a:r>
              <a:rPr lang="fr-FR" sz="1500" dirty="0"/>
              <a:t> to </a:t>
            </a:r>
            <a:r>
              <a:rPr lang="fr-FR" sz="1500" dirty="0" err="1"/>
              <a:t>mineralogical</a:t>
            </a:r>
            <a:r>
              <a:rPr lang="fr-FR" sz="1500" dirty="0"/>
              <a:t> </a:t>
            </a:r>
            <a:r>
              <a:rPr lang="fr-FR" sz="1500" dirty="0" err="1"/>
              <a:t>scales</a:t>
            </a:r>
            <a:r>
              <a:rPr lang="fr-FR" sz="1500" dirty="0"/>
              <a:t>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</a:t>
            </a:r>
            <a:r>
              <a:rPr lang="fr-FR" sz="1500" dirty="0"/>
              <a:t>. Acta, 197: 87-103.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Green, P.F., </a:t>
            </a:r>
            <a:r>
              <a:rPr lang="fr-FR" sz="1500" dirty="0" err="1"/>
              <a:t>Crowhurst</a:t>
            </a:r>
            <a:r>
              <a:rPr lang="fr-FR" sz="1500" dirty="0"/>
              <a:t>, P.V., </a:t>
            </a:r>
            <a:r>
              <a:rPr lang="fr-FR" sz="1500" dirty="0" err="1"/>
              <a:t>Duddy</a:t>
            </a:r>
            <a:r>
              <a:rPr lang="fr-FR" sz="1500" dirty="0"/>
              <a:t>, I.R., </a:t>
            </a:r>
            <a:r>
              <a:rPr lang="fr-FR" sz="1500" dirty="0" err="1"/>
              <a:t>Jaspen</a:t>
            </a:r>
            <a:r>
              <a:rPr lang="fr-FR" sz="1500" dirty="0"/>
              <a:t>, P., </a:t>
            </a:r>
            <a:r>
              <a:rPr lang="fr-FR" sz="1500" dirty="0" err="1"/>
              <a:t>Holford</a:t>
            </a:r>
            <a:r>
              <a:rPr lang="fr-FR" sz="1500" dirty="0"/>
              <a:t>, S.P., 2006. </a:t>
            </a:r>
            <a:r>
              <a:rPr lang="fr-FR" sz="1500" dirty="0" err="1"/>
              <a:t>Conflicting</a:t>
            </a:r>
            <a:r>
              <a:rPr lang="fr-FR" sz="1500" dirty="0"/>
              <a:t> (U-Th)/He and fission </a:t>
            </a:r>
            <a:r>
              <a:rPr lang="fr-FR" sz="1500" dirty="0" err="1"/>
              <a:t>track</a:t>
            </a:r>
            <a:r>
              <a:rPr lang="fr-FR" sz="1500" dirty="0"/>
              <a:t> </a:t>
            </a:r>
            <a:r>
              <a:rPr lang="fr-FR" sz="1500" dirty="0" err="1"/>
              <a:t>ages</a:t>
            </a:r>
            <a:r>
              <a:rPr lang="fr-FR" sz="1500" dirty="0"/>
              <a:t> in apatite: </a:t>
            </a:r>
            <a:r>
              <a:rPr lang="fr-FR" sz="1500" dirty="0" err="1"/>
              <a:t>Enhanced</a:t>
            </a:r>
            <a:r>
              <a:rPr lang="fr-FR" sz="1500" dirty="0"/>
              <a:t> He </a:t>
            </a:r>
            <a:r>
              <a:rPr lang="fr-FR" sz="1500" dirty="0" err="1"/>
              <a:t>retention</a:t>
            </a:r>
            <a:r>
              <a:rPr lang="fr-FR" sz="1500" dirty="0"/>
              <a:t>, not </a:t>
            </a:r>
            <a:r>
              <a:rPr lang="fr-FR" sz="1500" dirty="0" err="1"/>
              <a:t>annealing</a:t>
            </a:r>
            <a:r>
              <a:rPr lang="fr-FR" sz="1500" dirty="0"/>
              <a:t> </a:t>
            </a:r>
            <a:r>
              <a:rPr lang="fr-FR" sz="1500" dirty="0" err="1"/>
              <a:t>behaviour</a:t>
            </a:r>
            <a:r>
              <a:rPr lang="fr-FR" sz="1500" dirty="0"/>
              <a:t>. </a:t>
            </a:r>
            <a:r>
              <a:rPr lang="fr-FR" sz="1500" dirty="0" err="1"/>
              <a:t>Earth</a:t>
            </a:r>
            <a:r>
              <a:rPr lang="fr-FR" sz="1500" dirty="0"/>
              <a:t> </a:t>
            </a:r>
            <a:r>
              <a:rPr lang="fr-FR" sz="1500" dirty="0" err="1"/>
              <a:t>Planet</a:t>
            </a:r>
            <a:r>
              <a:rPr lang="fr-FR" sz="1500" dirty="0"/>
              <a:t>. </a:t>
            </a:r>
            <a:r>
              <a:rPr lang="fr-FR" sz="1500" dirty="0" err="1"/>
              <a:t>Sci</a:t>
            </a:r>
            <a:r>
              <a:rPr lang="fr-FR" sz="1500" dirty="0"/>
              <a:t>. </a:t>
            </a:r>
            <a:r>
              <a:rPr lang="fr-FR" sz="1500" dirty="0" err="1"/>
              <a:t>Lett</a:t>
            </a:r>
            <a:r>
              <a:rPr lang="fr-FR" sz="1500" dirty="0"/>
              <a:t>., 250: 407-427.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Guenthner</a:t>
            </a:r>
            <a:r>
              <a:rPr lang="fr-FR" sz="1500" dirty="0"/>
              <a:t>, W., </a:t>
            </a:r>
            <a:r>
              <a:rPr lang="fr-FR" sz="1500" dirty="0" err="1"/>
              <a:t>Reiners</a:t>
            </a:r>
            <a:r>
              <a:rPr lang="fr-FR" sz="1500" dirty="0"/>
              <a:t>, P.W., </a:t>
            </a:r>
            <a:r>
              <a:rPr lang="fr-FR" sz="1500" dirty="0" err="1"/>
              <a:t>Ketcham</a:t>
            </a:r>
            <a:r>
              <a:rPr lang="fr-FR" sz="1500" dirty="0"/>
              <a:t>, R., </a:t>
            </a:r>
            <a:r>
              <a:rPr lang="fr-FR" sz="1500" dirty="0" err="1"/>
              <a:t>Nasdala</a:t>
            </a:r>
            <a:r>
              <a:rPr lang="fr-FR" sz="1500" dirty="0"/>
              <a:t>, L., </a:t>
            </a:r>
            <a:r>
              <a:rPr lang="fr-FR" sz="1500" dirty="0" err="1"/>
              <a:t>Giester</a:t>
            </a:r>
            <a:r>
              <a:rPr lang="fr-FR" sz="1500" dirty="0"/>
              <a:t>, G., 2013. </a:t>
            </a:r>
            <a:r>
              <a:rPr lang="fr-FR" sz="1500" dirty="0" err="1"/>
              <a:t>Helium</a:t>
            </a:r>
            <a:r>
              <a:rPr lang="fr-FR" sz="1500" dirty="0"/>
              <a:t> diffusion in </a:t>
            </a:r>
            <a:r>
              <a:rPr lang="fr-FR" sz="1500" dirty="0" err="1"/>
              <a:t>natural</a:t>
            </a:r>
            <a:r>
              <a:rPr lang="fr-FR" sz="1500" dirty="0"/>
              <a:t> zircon: radiation damage, </a:t>
            </a:r>
            <a:r>
              <a:rPr lang="fr-FR" sz="1500" dirty="0" err="1"/>
              <a:t>anisotropy</a:t>
            </a:r>
            <a:r>
              <a:rPr lang="fr-FR" sz="1500" dirty="0"/>
              <a:t>, and the </a:t>
            </a:r>
            <a:r>
              <a:rPr lang="fr-FR" sz="1500" dirty="0" err="1"/>
              <a:t>interpretation</a:t>
            </a:r>
            <a:r>
              <a:rPr lang="fr-FR" sz="1500" dirty="0"/>
              <a:t> of zircon (U-Th)/He thermochronology. American Journal of Science, 313: 145-198.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Janowski</a:t>
            </a:r>
            <a:r>
              <a:rPr lang="fr-FR" sz="1500" dirty="0"/>
              <a:t>, M. et al., 2017. Neogene exhumation and relief </a:t>
            </a:r>
            <a:r>
              <a:rPr lang="fr-FR" sz="1500" dirty="0" err="1"/>
              <a:t>evolution</a:t>
            </a:r>
            <a:r>
              <a:rPr lang="fr-FR" sz="1500" dirty="0"/>
              <a:t> in the </a:t>
            </a:r>
            <a:r>
              <a:rPr lang="fr-FR" sz="1500" dirty="0" err="1"/>
              <a:t>eastern</a:t>
            </a:r>
            <a:r>
              <a:rPr lang="fr-FR" sz="1500" dirty="0"/>
              <a:t> </a:t>
            </a:r>
            <a:r>
              <a:rPr lang="fr-FR" sz="1500" dirty="0" err="1"/>
              <a:t>Betics</a:t>
            </a:r>
            <a:r>
              <a:rPr lang="fr-FR" sz="1500" dirty="0"/>
              <a:t> (SE Spain): insights </a:t>
            </a:r>
            <a:r>
              <a:rPr lang="fr-FR" sz="1500" dirty="0" err="1"/>
              <a:t>from</a:t>
            </a:r>
            <a:r>
              <a:rPr lang="fr-FR" sz="1500" dirty="0"/>
              <a:t> the Sierra de </a:t>
            </a:r>
            <a:r>
              <a:rPr lang="fr-FR" sz="1500" dirty="0" err="1"/>
              <a:t>Gador</a:t>
            </a:r>
            <a:r>
              <a:rPr lang="fr-FR" sz="1500" dirty="0"/>
              <a:t>. Terra Nova, 29: 91-97.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Ketcham</a:t>
            </a:r>
            <a:r>
              <a:rPr lang="fr-FR" sz="1500" dirty="0"/>
              <a:t>, R.A., 2005. </a:t>
            </a:r>
            <a:r>
              <a:rPr lang="fr-FR" sz="1500" dirty="0" err="1"/>
              <a:t>Forward</a:t>
            </a:r>
            <a:r>
              <a:rPr lang="fr-FR" sz="1500" dirty="0"/>
              <a:t> and inverse </a:t>
            </a:r>
            <a:r>
              <a:rPr lang="fr-FR" sz="1500" dirty="0" err="1"/>
              <a:t>modelling</a:t>
            </a:r>
            <a:r>
              <a:rPr lang="fr-FR" sz="1500" dirty="0"/>
              <a:t> of </a:t>
            </a:r>
            <a:r>
              <a:rPr lang="fr-FR" sz="1500" dirty="0" err="1"/>
              <a:t>low-temperature</a:t>
            </a:r>
            <a:r>
              <a:rPr lang="fr-FR" sz="1500" dirty="0"/>
              <a:t> </a:t>
            </a:r>
            <a:r>
              <a:rPr lang="fr-FR" sz="1500" dirty="0" err="1"/>
              <a:t>thermochronolgy</a:t>
            </a:r>
            <a:r>
              <a:rPr lang="fr-FR" sz="1500" dirty="0"/>
              <a:t> data. In: </a:t>
            </a:r>
            <a:r>
              <a:rPr lang="fr-FR" sz="1500" dirty="0" err="1"/>
              <a:t>Reiners</a:t>
            </a:r>
            <a:r>
              <a:rPr lang="fr-FR" sz="1500" dirty="0"/>
              <a:t>, </a:t>
            </a:r>
            <a:r>
              <a:rPr lang="fr-FR" sz="1500" dirty="0" err="1"/>
              <a:t>P.W.a.E</a:t>
            </a:r>
            <a:r>
              <a:rPr lang="fr-FR" sz="1500" dirty="0"/>
              <a:t>., T.A. (Ed.), </a:t>
            </a:r>
            <a:r>
              <a:rPr lang="fr-FR" sz="1500" dirty="0" err="1"/>
              <a:t>Low</a:t>
            </a:r>
            <a:r>
              <a:rPr lang="fr-FR" sz="1500" dirty="0"/>
              <a:t> </a:t>
            </a:r>
            <a:r>
              <a:rPr lang="fr-FR" sz="1500" dirty="0" err="1"/>
              <a:t>temperature</a:t>
            </a:r>
            <a:r>
              <a:rPr lang="fr-FR" sz="1500" dirty="0"/>
              <a:t> thermochronology: techniques, </a:t>
            </a:r>
            <a:r>
              <a:rPr lang="fr-FR" sz="1500" dirty="0" err="1"/>
              <a:t>interpretations</a:t>
            </a:r>
            <a:r>
              <a:rPr lang="fr-FR" sz="1500" dirty="0"/>
              <a:t> and applications. </a:t>
            </a:r>
            <a:r>
              <a:rPr lang="fr-FR" sz="1500" dirty="0" err="1"/>
              <a:t>Reviews</a:t>
            </a:r>
            <a:r>
              <a:rPr lang="fr-FR" sz="1500" dirty="0"/>
              <a:t> in </a:t>
            </a:r>
            <a:r>
              <a:rPr lang="fr-FR" sz="1500" dirty="0" err="1"/>
              <a:t>mineralogy</a:t>
            </a:r>
            <a:r>
              <a:rPr lang="fr-FR" sz="1500" dirty="0"/>
              <a:t> and </a:t>
            </a:r>
            <a:r>
              <a:rPr lang="fr-FR" sz="1500" dirty="0" err="1"/>
              <a:t>geochemistry</a:t>
            </a:r>
            <a:r>
              <a:rPr lang="fr-FR" sz="1500" dirty="0"/>
              <a:t>, pp. 275-314.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Ketcham</a:t>
            </a:r>
            <a:r>
              <a:rPr lang="fr-FR" sz="1500" dirty="0"/>
              <a:t>, R.A., Carter, A., </a:t>
            </a:r>
            <a:r>
              <a:rPr lang="fr-FR" sz="1500" dirty="0" err="1"/>
              <a:t>Donelick</a:t>
            </a:r>
            <a:r>
              <a:rPr lang="fr-FR" sz="1500" dirty="0"/>
              <a:t>, R.A., </a:t>
            </a:r>
            <a:r>
              <a:rPr lang="fr-FR" sz="1500" dirty="0" err="1"/>
              <a:t>Barbarand</a:t>
            </a:r>
            <a:r>
              <a:rPr lang="fr-FR" sz="1500" dirty="0"/>
              <a:t>, J., </a:t>
            </a:r>
            <a:r>
              <a:rPr lang="fr-FR" sz="1500" dirty="0" err="1"/>
              <a:t>Hurford</a:t>
            </a:r>
            <a:r>
              <a:rPr lang="fr-FR" sz="1500" dirty="0"/>
              <a:t>, A.J., 2007. </a:t>
            </a:r>
            <a:r>
              <a:rPr lang="fr-FR" sz="1500" dirty="0" err="1"/>
              <a:t>Improved</a:t>
            </a:r>
            <a:r>
              <a:rPr lang="fr-FR" sz="1500" dirty="0"/>
              <a:t> </a:t>
            </a:r>
            <a:r>
              <a:rPr lang="fr-FR" sz="1500" dirty="0" err="1"/>
              <a:t>modeling</a:t>
            </a:r>
            <a:r>
              <a:rPr lang="fr-FR" sz="1500" dirty="0"/>
              <a:t> of fission-</a:t>
            </a:r>
            <a:r>
              <a:rPr lang="fr-FR" sz="1500" dirty="0" err="1"/>
              <a:t>track</a:t>
            </a:r>
            <a:r>
              <a:rPr lang="fr-FR" sz="1500" dirty="0"/>
              <a:t> </a:t>
            </a:r>
            <a:r>
              <a:rPr lang="fr-FR" sz="1500" dirty="0" err="1"/>
              <a:t>annealing</a:t>
            </a:r>
            <a:r>
              <a:rPr lang="fr-FR" sz="1500" dirty="0"/>
              <a:t> in apatite. American </a:t>
            </a:r>
            <a:r>
              <a:rPr lang="fr-FR" sz="1500" dirty="0" err="1"/>
              <a:t>Mineralogist</a:t>
            </a:r>
            <a:r>
              <a:rPr lang="fr-FR" sz="1500" dirty="0"/>
              <a:t>, 92: 799-810</a:t>
            </a:r>
            <a:r>
              <a:rPr lang="fr-FR" sz="1500" dirty="0" smtClean="0"/>
              <a:t>.</a:t>
            </a:r>
            <a:endParaRPr lang="en-US" sz="1500" dirty="0" smtClean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791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89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Cited references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887" y="725936"/>
            <a:ext cx="891258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²"/>
            </a:pPr>
            <a:r>
              <a:rPr lang="fr-FR" sz="1500" dirty="0" err="1" smtClean="0"/>
              <a:t>Ketcham</a:t>
            </a:r>
            <a:r>
              <a:rPr lang="fr-FR" sz="1500" dirty="0"/>
              <a:t>, R.A., Gautheron, C., </a:t>
            </a:r>
            <a:r>
              <a:rPr lang="fr-FR" sz="1500" dirty="0" err="1"/>
              <a:t>Tassan-Got</a:t>
            </a:r>
            <a:r>
              <a:rPr lang="fr-FR" sz="1500" dirty="0"/>
              <a:t>, L., 2011. </a:t>
            </a:r>
            <a:r>
              <a:rPr lang="fr-FR" sz="1500" dirty="0" err="1"/>
              <a:t>Accounting</a:t>
            </a:r>
            <a:r>
              <a:rPr lang="fr-FR" sz="1500" dirty="0"/>
              <a:t> for long alpha-</a:t>
            </a:r>
            <a:r>
              <a:rPr lang="fr-FR" sz="1500" dirty="0" err="1"/>
              <a:t>particle</a:t>
            </a:r>
            <a:r>
              <a:rPr lang="fr-FR" sz="1500" dirty="0"/>
              <a:t> </a:t>
            </a:r>
            <a:r>
              <a:rPr lang="fr-FR" sz="1500" dirty="0" err="1"/>
              <a:t>stopping</a:t>
            </a:r>
            <a:r>
              <a:rPr lang="fr-FR" sz="1500" dirty="0"/>
              <a:t> distances in (U-Th-</a:t>
            </a:r>
            <a:r>
              <a:rPr lang="fr-FR" sz="1500" dirty="0" err="1"/>
              <a:t>Sm</a:t>
            </a:r>
            <a:r>
              <a:rPr lang="fr-FR" sz="1500" dirty="0"/>
              <a:t>)/He </a:t>
            </a:r>
            <a:r>
              <a:rPr lang="fr-FR" sz="1500" dirty="0" err="1"/>
              <a:t>geochronology</a:t>
            </a:r>
            <a:r>
              <a:rPr lang="fr-FR" sz="1500" dirty="0"/>
              <a:t>: </a:t>
            </a:r>
            <a:r>
              <a:rPr lang="fr-FR" sz="1500" dirty="0" err="1"/>
              <a:t>refinement</a:t>
            </a:r>
            <a:r>
              <a:rPr lang="fr-FR" sz="1500" dirty="0"/>
              <a:t> of the </a:t>
            </a:r>
            <a:r>
              <a:rPr lang="fr-FR" sz="1500" dirty="0" err="1"/>
              <a:t>baseline</a:t>
            </a:r>
            <a:r>
              <a:rPr lang="fr-FR" sz="1500" dirty="0"/>
              <a:t> case. </a:t>
            </a:r>
            <a:r>
              <a:rPr lang="fr-FR" sz="1500" dirty="0" err="1"/>
              <a:t>Geochimica</a:t>
            </a:r>
            <a:r>
              <a:rPr lang="fr-FR" sz="1500" dirty="0"/>
              <a:t> et </a:t>
            </a:r>
            <a:r>
              <a:rPr lang="fr-FR" sz="1500" dirty="0" err="1"/>
              <a:t>Cosmochimica</a:t>
            </a:r>
            <a:r>
              <a:rPr lang="fr-FR" sz="1500" dirty="0"/>
              <a:t> Acta, 75: 7779-7791.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Ketcham</a:t>
            </a:r>
            <a:r>
              <a:rPr lang="fr-FR" sz="1500" dirty="0"/>
              <a:t>, R.A., </a:t>
            </a:r>
            <a:r>
              <a:rPr lang="fr-FR" sz="1500" dirty="0" err="1"/>
              <a:t>Guenthner</a:t>
            </a:r>
            <a:r>
              <a:rPr lang="fr-FR" sz="1500" dirty="0"/>
              <a:t>, W.R., </a:t>
            </a:r>
            <a:r>
              <a:rPr lang="fr-FR" sz="1500" dirty="0" err="1"/>
              <a:t>Reiners</a:t>
            </a:r>
            <a:r>
              <a:rPr lang="fr-FR" sz="1500" dirty="0"/>
              <a:t>, P.W., 2013. </a:t>
            </a:r>
            <a:r>
              <a:rPr lang="fr-FR" sz="1500" dirty="0" err="1"/>
              <a:t>Geometric</a:t>
            </a:r>
            <a:r>
              <a:rPr lang="fr-FR" sz="1500" dirty="0"/>
              <a:t> </a:t>
            </a:r>
            <a:r>
              <a:rPr lang="fr-FR" sz="1500" dirty="0" err="1"/>
              <a:t>analysis</a:t>
            </a:r>
            <a:r>
              <a:rPr lang="fr-FR" sz="1500" dirty="0"/>
              <a:t> of radiation damage </a:t>
            </a:r>
            <a:r>
              <a:rPr lang="fr-FR" sz="1500" dirty="0" err="1"/>
              <a:t>connectivity</a:t>
            </a:r>
            <a:r>
              <a:rPr lang="fr-FR" sz="1500" dirty="0"/>
              <a:t> in zircon, and </a:t>
            </a:r>
            <a:r>
              <a:rPr lang="fr-FR" sz="1500" dirty="0" err="1"/>
              <a:t>its</a:t>
            </a:r>
            <a:r>
              <a:rPr lang="fr-FR" sz="1500" dirty="0"/>
              <a:t> implications for </a:t>
            </a:r>
            <a:r>
              <a:rPr lang="fr-FR" sz="1500" dirty="0" err="1"/>
              <a:t>helium</a:t>
            </a:r>
            <a:r>
              <a:rPr lang="fr-FR" sz="1500" dirty="0"/>
              <a:t> diffusion. American </a:t>
            </a:r>
            <a:r>
              <a:rPr lang="fr-FR" sz="1500" dirty="0" err="1"/>
              <a:t>Mineralogist</a:t>
            </a:r>
            <a:r>
              <a:rPr lang="fr-FR" sz="1500" dirty="0"/>
              <a:t>, 98: 350-360.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Kraml</a:t>
            </a:r>
            <a:r>
              <a:rPr lang="fr-FR" sz="1500" dirty="0"/>
              <a:t>, M. et al., 2006. A new multi-</a:t>
            </a:r>
            <a:r>
              <a:rPr lang="fr-FR" sz="1500" dirty="0" err="1"/>
              <a:t>mineral</a:t>
            </a:r>
            <a:r>
              <a:rPr lang="fr-FR" sz="1500" dirty="0"/>
              <a:t> </a:t>
            </a:r>
            <a:r>
              <a:rPr lang="fr-FR" sz="1500" dirty="0" err="1"/>
              <a:t>age</a:t>
            </a:r>
            <a:r>
              <a:rPr lang="fr-FR" sz="1500" dirty="0"/>
              <a:t> </a:t>
            </a:r>
            <a:r>
              <a:rPr lang="fr-FR" sz="1500" dirty="0" err="1"/>
              <a:t>reference</a:t>
            </a:r>
            <a:r>
              <a:rPr lang="fr-FR" sz="1500" dirty="0"/>
              <a:t> </a:t>
            </a:r>
            <a:r>
              <a:rPr lang="fr-FR" sz="1500" dirty="0" err="1"/>
              <a:t>material</a:t>
            </a:r>
            <a:r>
              <a:rPr lang="fr-FR" sz="1500" dirty="0"/>
              <a:t> for 40Ar/39Ar, (U-Th)/He and fission </a:t>
            </a:r>
            <a:r>
              <a:rPr lang="fr-FR" sz="1500" dirty="0" err="1"/>
              <a:t>track</a:t>
            </a:r>
            <a:r>
              <a:rPr lang="fr-FR" sz="1500" dirty="0"/>
              <a:t> </a:t>
            </a:r>
            <a:r>
              <a:rPr lang="fr-FR" sz="1500" dirty="0" err="1"/>
              <a:t>dating</a:t>
            </a:r>
            <a:r>
              <a:rPr lang="fr-FR" sz="1500" dirty="0"/>
              <a:t> </a:t>
            </a:r>
            <a:r>
              <a:rPr lang="fr-FR" sz="1500" dirty="0" err="1"/>
              <a:t>methods</a:t>
            </a:r>
            <a:r>
              <a:rPr lang="fr-FR" sz="1500" dirty="0"/>
              <a:t>: The </a:t>
            </a:r>
            <a:r>
              <a:rPr lang="fr-FR" sz="1500" dirty="0" err="1"/>
              <a:t>Limberg</a:t>
            </a:r>
            <a:r>
              <a:rPr lang="fr-FR" sz="1500" dirty="0"/>
              <a:t> t3 </a:t>
            </a:r>
            <a:r>
              <a:rPr lang="fr-FR" sz="1500" dirty="0" err="1"/>
              <a:t>tuff</a:t>
            </a:r>
            <a:r>
              <a:rPr lang="fr-FR" sz="1500" dirty="0"/>
              <a:t>. </a:t>
            </a:r>
            <a:r>
              <a:rPr lang="fr-FR" sz="1500" dirty="0" err="1"/>
              <a:t>Geostandards</a:t>
            </a:r>
            <a:r>
              <a:rPr lang="fr-FR" sz="1500" dirty="0"/>
              <a:t> and </a:t>
            </a:r>
            <a:r>
              <a:rPr lang="fr-FR" sz="1500" dirty="0" err="1"/>
              <a:t>Geoanalytical</a:t>
            </a:r>
            <a:r>
              <a:rPr lang="fr-FR" sz="1500" dirty="0"/>
              <a:t> </a:t>
            </a:r>
            <a:r>
              <a:rPr lang="fr-FR" sz="1500" dirty="0" err="1"/>
              <a:t>Research</a:t>
            </a:r>
            <a:r>
              <a:rPr lang="fr-FR" sz="1500" dirty="0"/>
              <a:t>, 30(2): 73-86.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Leprêtre</a:t>
            </a:r>
            <a:r>
              <a:rPr lang="fr-FR" sz="1500" dirty="0"/>
              <a:t>, R. et al., 2015. Post-rift </a:t>
            </a:r>
            <a:r>
              <a:rPr lang="fr-FR" sz="1500" dirty="0" err="1"/>
              <a:t>history</a:t>
            </a:r>
            <a:r>
              <a:rPr lang="fr-FR" sz="1500" dirty="0"/>
              <a:t> of the </a:t>
            </a:r>
            <a:r>
              <a:rPr lang="fr-FR" sz="1500" dirty="0" err="1"/>
              <a:t>eastern</a:t>
            </a:r>
            <a:r>
              <a:rPr lang="fr-FR" sz="1500" dirty="0"/>
              <a:t> Central Atlantic passive </a:t>
            </a:r>
            <a:r>
              <a:rPr lang="fr-FR" sz="1500" dirty="0" err="1"/>
              <a:t>margin</a:t>
            </a:r>
            <a:r>
              <a:rPr lang="fr-FR" sz="1500" dirty="0"/>
              <a:t>: insights </a:t>
            </a:r>
            <a:r>
              <a:rPr lang="fr-FR" sz="1500" dirty="0" err="1"/>
              <a:t>from</a:t>
            </a:r>
            <a:r>
              <a:rPr lang="fr-FR" sz="1500" dirty="0"/>
              <a:t> the </a:t>
            </a:r>
            <a:r>
              <a:rPr lang="fr-FR" sz="1500" dirty="0" err="1"/>
              <a:t>Saharan</a:t>
            </a:r>
            <a:r>
              <a:rPr lang="fr-FR" sz="1500" dirty="0"/>
              <a:t> </a:t>
            </a:r>
            <a:r>
              <a:rPr lang="fr-FR" sz="1500" dirty="0" err="1"/>
              <a:t>region</a:t>
            </a:r>
            <a:r>
              <a:rPr lang="fr-FR" sz="1500" dirty="0"/>
              <a:t> of South </a:t>
            </a:r>
            <a:r>
              <a:rPr lang="fr-FR" sz="1500" dirty="0" err="1"/>
              <a:t>Morocco</a:t>
            </a:r>
            <a:r>
              <a:rPr lang="fr-FR" sz="1500" dirty="0"/>
              <a:t>. Journal of </a:t>
            </a:r>
            <a:r>
              <a:rPr lang="fr-FR" sz="1500" dirty="0" err="1"/>
              <a:t>Geophysical</a:t>
            </a:r>
            <a:r>
              <a:rPr lang="fr-FR" sz="1500" dirty="0"/>
              <a:t> </a:t>
            </a:r>
            <a:r>
              <a:rPr lang="fr-FR" sz="1500" dirty="0" err="1"/>
              <a:t>Research</a:t>
            </a:r>
            <a:r>
              <a:rPr lang="fr-FR" sz="1500" dirty="0"/>
              <a:t> - Solid </a:t>
            </a:r>
            <a:r>
              <a:rPr lang="fr-FR" sz="1500" dirty="0" err="1"/>
              <a:t>Earth</a:t>
            </a:r>
            <a:r>
              <a:rPr lang="fr-FR" sz="1500" dirty="0"/>
              <a:t>, 120.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Lovera, O.M., Richter, F.M., Harrison, T.M., 1989. The 40Ar/39Ar thermochronology for </a:t>
            </a:r>
            <a:r>
              <a:rPr lang="fr-FR" sz="1500" dirty="0" err="1"/>
              <a:t>slowly</a:t>
            </a:r>
            <a:r>
              <a:rPr lang="fr-FR" sz="1500" dirty="0"/>
              <a:t> </a:t>
            </a:r>
            <a:r>
              <a:rPr lang="fr-FR" sz="1500" dirty="0" err="1"/>
              <a:t>cooled</a:t>
            </a:r>
            <a:r>
              <a:rPr lang="fr-FR" sz="1500" dirty="0"/>
              <a:t> </a:t>
            </a:r>
            <a:r>
              <a:rPr lang="fr-FR" sz="1500" dirty="0" err="1"/>
              <a:t>samples</a:t>
            </a:r>
            <a:r>
              <a:rPr lang="fr-FR" sz="1500" dirty="0"/>
              <a:t> </a:t>
            </a:r>
            <a:r>
              <a:rPr lang="fr-FR" sz="1500" dirty="0" err="1"/>
              <a:t>having</a:t>
            </a:r>
            <a:r>
              <a:rPr lang="fr-FR" sz="1500" dirty="0"/>
              <a:t> a distribution of Diffusion Domain Sizes. . Journal of </a:t>
            </a:r>
            <a:r>
              <a:rPr lang="fr-FR" sz="1500" dirty="0" err="1"/>
              <a:t>Geophysical</a:t>
            </a:r>
            <a:r>
              <a:rPr lang="fr-FR" sz="1500" dirty="0"/>
              <a:t> </a:t>
            </a:r>
            <a:r>
              <a:rPr lang="fr-FR" sz="1500" dirty="0" err="1"/>
              <a:t>Research</a:t>
            </a:r>
            <a:r>
              <a:rPr lang="fr-FR" sz="1500" dirty="0"/>
              <a:t>, 94(B12): 17,917-17,935.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Lovera, O.M., Richter, F.M., Harrison, T.M., 1991. Diffusion </a:t>
            </a:r>
            <a:r>
              <a:rPr lang="fr-FR" sz="1500" dirty="0" err="1"/>
              <a:t>domains</a:t>
            </a:r>
            <a:r>
              <a:rPr lang="fr-FR" sz="1500" dirty="0"/>
              <a:t> </a:t>
            </a:r>
            <a:r>
              <a:rPr lang="fr-FR" sz="1500" dirty="0" err="1"/>
              <a:t>determineb</a:t>
            </a:r>
            <a:r>
              <a:rPr lang="fr-FR" sz="1500" dirty="0"/>
              <a:t> </a:t>
            </a:r>
            <a:r>
              <a:rPr lang="fr-FR" sz="1500" dirty="0" err="1"/>
              <a:t>dy</a:t>
            </a:r>
            <a:r>
              <a:rPr lang="fr-FR" sz="1500" dirty="0"/>
              <a:t> 39Ar </a:t>
            </a:r>
            <a:r>
              <a:rPr lang="fr-FR" sz="1500" dirty="0" err="1"/>
              <a:t>released</a:t>
            </a:r>
            <a:r>
              <a:rPr lang="fr-FR" sz="1500" dirty="0"/>
              <a:t> </a:t>
            </a:r>
            <a:r>
              <a:rPr lang="fr-FR" sz="1500" dirty="0" err="1"/>
              <a:t>during</a:t>
            </a:r>
            <a:r>
              <a:rPr lang="fr-FR" sz="1500" dirty="0"/>
              <a:t> </a:t>
            </a:r>
            <a:r>
              <a:rPr lang="fr-FR" sz="1500" dirty="0" err="1"/>
              <a:t>step</a:t>
            </a:r>
            <a:r>
              <a:rPr lang="fr-FR" sz="1500" dirty="0"/>
              <a:t> </a:t>
            </a:r>
            <a:r>
              <a:rPr lang="fr-FR" sz="1500" dirty="0" err="1"/>
              <a:t>heeating</a:t>
            </a:r>
            <a:r>
              <a:rPr lang="fr-FR" sz="1500" dirty="0"/>
              <a:t>. J. </a:t>
            </a:r>
            <a:r>
              <a:rPr lang="fr-FR" sz="1500" dirty="0" err="1"/>
              <a:t>Geophys</a:t>
            </a:r>
            <a:r>
              <a:rPr lang="fr-FR" sz="1500" dirty="0"/>
              <a:t>. </a:t>
            </a:r>
            <a:r>
              <a:rPr lang="fr-FR" sz="1500" dirty="0" err="1"/>
              <a:t>Res</a:t>
            </a:r>
            <a:r>
              <a:rPr lang="fr-FR" sz="1500" dirty="0"/>
              <a:t>., 96(B2): 2957-2069.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McDowell</a:t>
            </a:r>
            <a:r>
              <a:rPr lang="fr-FR" sz="1500" dirty="0"/>
              <a:t>, F.W., McIntosh, W.C., </a:t>
            </a:r>
            <a:r>
              <a:rPr lang="fr-FR" sz="1500" dirty="0" err="1"/>
              <a:t>Farley</a:t>
            </a:r>
            <a:r>
              <a:rPr lang="fr-FR" sz="1500" dirty="0"/>
              <a:t>, K.A., 2005. A </a:t>
            </a:r>
            <a:r>
              <a:rPr lang="fr-FR" sz="1500" dirty="0" err="1"/>
              <a:t>precise</a:t>
            </a:r>
            <a:r>
              <a:rPr lang="fr-FR" sz="1500" dirty="0"/>
              <a:t> 40Ar-39Ar </a:t>
            </a:r>
            <a:r>
              <a:rPr lang="fr-FR" sz="1500" dirty="0" err="1"/>
              <a:t>reference</a:t>
            </a:r>
            <a:r>
              <a:rPr lang="fr-FR" sz="1500" dirty="0"/>
              <a:t> </a:t>
            </a:r>
            <a:r>
              <a:rPr lang="fr-FR" sz="1500" dirty="0" err="1"/>
              <a:t>age</a:t>
            </a:r>
            <a:r>
              <a:rPr lang="fr-FR" sz="1500" dirty="0"/>
              <a:t> for the Durango apatite (U-Th)/He and fission-</a:t>
            </a:r>
            <a:r>
              <a:rPr lang="fr-FR" sz="1500" dirty="0" err="1"/>
              <a:t>track</a:t>
            </a:r>
            <a:r>
              <a:rPr lang="fr-FR" sz="1500" dirty="0"/>
              <a:t> </a:t>
            </a:r>
            <a:r>
              <a:rPr lang="fr-FR" sz="1500" dirty="0" err="1"/>
              <a:t>dating</a:t>
            </a:r>
            <a:r>
              <a:rPr lang="fr-FR" sz="1500" dirty="0"/>
              <a:t> standard. </a:t>
            </a:r>
            <a:r>
              <a:rPr lang="fr-FR" sz="1500" dirty="0" err="1"/>
              <a:t>Chem</a:t>
            </a:r>
            <a:r>
              <a:rPr lang="fr-FR" sz="1500" dirty="0"/>
              <a:t>. </a:t>
            </a:r>
            <a:r>
              <a:rPr lang="fr-FR" sz="1500" dirty="0" err="1"/>
              <a:t>Geol</a:t>
            </a:r>
            <a:r>
              <a:rPr lang="fr-FR" sz="1500" dirty="0"/>
              <a:t>., 214(3-4): 249-263.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Ouchani</a:t>
            </a:r>
            <a:r>
              <a:rPr lang="fr-FR" sz="1500" dirty="0"/>
              <a:t>, S., </a:t>
            </a:r>
            <a:r>
              <a:rPr lang="fr-FR" sz="1500" dirty="0" err="1"/>
              <a:t>Dran</a:t>
            </a:r>
            <a:r>
              <a:rPr lang="fr-FR" sz="1500" dirty="0"/>
              <a:t>, J.-C., Chaumont, J., 1998. Exfoliation and diffusion </a:t>
            </a:r>
            <a:r>
              <a:rPr lang="fr-FR" sz="1500" dirty="0" err="1"/>
              <a:t>following</a:t>
            </a:r>
            <a:r>
              <a:rPr lang="fr-FR" sz="1500" dirty="0"/>
              <a:t> </a:t>
            </a:r>
            <a:r>
              <a:rPr lang="fr-FR" sz="1500" dirty="0" err="1"/>
              <a:t>helium</a:t>
            </a:r>
            <a:r>
              <a:rPr lang="fr-FR" sz="1500" dirty="0"/>
              <a:t> ion implantation in </a:t>
            </a:r>
            <a:r>
              <a:rPr lang="fr-FR" sz="1500" dirty="0" err="1"/>
              <a:t>fluorapatite</a:t>
            </a:r>
            <a:r>
              <a:rPr lang="fr-FR" sz="1500" dirty="0"/>
              <a:t>: implications for </a:t>
            </a:r>
            <a:r>
              <a:rPr lang="fr-FR" sz="1500" dirty="0" err="1"/>
              <a:t>radiochronology</a:t>
            </a:r>
            <a:r>
              <a:rPr lang="fr-FR" sz="1500" dirty="0"/>
              <a:t> and radioactive </a:t>
            </a:r>
            <a:r>
              <a:rPr lang="fr-FR" sz="1500" dirty="0" err="1"/>
              <a:t>waste</a:t>
            </a:r>
            <a:r>
              <a:rPr lang="fr-FR" sz="1500" dirty="0"/>
              <a:t> </a:t>
            </a:r>
            <a:r>
              <a:rPr lang="fr-FR" sz="1500" dirty="0" err="1"/>
              <a:t>disposal</a:t>
            </a:r>
            <a:r>
              <a:rPr lang="fr-FR" sz="1500" dirty="0"/>
              <a:t>. </a:t>
            </a:r>
            <a:r>
              <a:rPr lang="fr-FR" sz="1500" dirty="0" err="1"/>
              <a:t>Applied</a:t>
            </a:r>
            <a:r>
              <a:rPr lang="fr-FR" sz="1500" dirty="0"/>
              <a:t> </a:t>
            </a:r>
            <a:r>
              <a:rPr lang="fr-FR" sz="1500" dirty="0" err="1"/>
              <a:t>Geochemistry</a:t>
            </a:r>
            <a:r>
              <a:rPr lang="fr-FR" sz="1500" dirty="0"/>
              <a:t>, 13(6): 707-714.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Reiners</a:t>
            </a:r>
            <a:r>
              <a:rPr lang="fr-FR" sz="1500" dirty="0"/>
              <a:t>, P.W., 2005. Zircon (U-Th)/He </a:t>
            </a:r>
            <a:r>
              <a:rPr lang="fr-FR" sz="1500" dirty="0" err="1"/>
              <a:t>thermochronometry</a:t>
            </a:r>
            <a:r>
              <a:rPr lang="fr-FR" sz="1500" dirty="0"/>
              <a:t>. In: </a:t>
            </a:r>
            <a:r>
              <a:rPr lang="fr-FR" sz="1500" dirty="0" err="1"/>
              <a:t>Reiners</a:t>
            </a:r>
            <a:r>
              <a:rPr lang="fr-FR" sz="1500" dirty="0"/>
              <a:t>, P.W., </a:t>
            </a:r>
            <a:r>
              <a:rPr lang="fr-FR" sz="1500" dirty="0" err="1"/>
              <a:t>Ehlers</a:t>
            </a:r>
            <a:r>
              <a:rPr lang="fr-FR" sz="1500" dirty="0"/>
              <a:t>, T.A. (</a:t>
            </a:r>
            <a:r>
              <a:rPr lang="fr-FR" sz="1500" dirty="0" err="1"/>
              <a:t>Eds</a:t>
            </a:r>
            <a:r>
              <a:rPr lang="fr-FR" sz="1500" dirty="0"/>
              <a:t>.), Thermochronology, </a:t>
            </a:r>
            <a:r>
              <a:rPr lang="fr-FR" sz="1500" dirty="0" err="1"/>
              <a:t>Reviews</a:t>
            </a:r>
            <a:r>
              <a:rPr lang="fr-FR" sz="1500" dirty="0"/>
              <a:t> in </a:t>
            </a:r>
            <a:r>
              <a:rPr lang="fr-FR" sz="1500" dirty="0" err="1"/>
              <a:t>Mineralogy</a:t>
            </a:r>
            <a:r>
              <a:rPr lang="fr-FR" sz="1500" dirty="0"/>
              <a:t> and </a:t>
            </a:r>
            <a:r>
              <a:rPr lang="fr-FR" sz="1500" dirty="0" err="1"/>
              <a:t>Geochemistry</a:t>
            </a:r>
            <a:r>
              <a:rPr lang="fr-FR" sz="1500" dirty="0"/>
              <a:t>, pp. 151-179.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Reiners</a:t>
            </a:r>
            <a:r>
              <a:rPr lang="fr-FR" sz="1500" dirty="0"/>
              <a:t>, P.W., </a:t>
            </a:r>
            <a:r>
              <a:rPr lang="fr-FR" sz="1500" dirty="0" err="1"/>
              <a:t>Farley</a:t>
            </a:r>
            <a:r>
              <a:rPr lang="fr-FR" sz="1500" dirty="0"/>
              <a:t>, K.A., 2001. Influence of </a:t>
            </a:r>
            <a:r>
              <a:rPr lang="fr-FR" sz="1500" dirty="0" err="1"/>
              <a:t>crystal</a:t>
            </a:r>
            <a:r>
              <a:rPr lang="fr-FR" sz="1500" dirty="0"/>
              <a:t> size on apatite (</a:t>
            </a:r>
            <a:r>
              <a:rPr lang="fr-FR" sz="1500" dirty="0" err="1"/>
              <a:t>U+Th</a:t>
            </a:r>
            <a:r>
              <a:rPr lang="fr-FR" sz="1500" dirty="0"/>
              <a:t>)/He thermochronology: an </a:t>
            </a:r>
            <a:r>
              <a:rPr lang="fr-FR" sz="1500" dirty="0" err="1"/>
              <a:t>example</a:t>
            </a:r>
            <a:r>
              <a:rPr lang="fr-FR" sz="1500" dirty="0"/>
              <a:t> </a:t>
            </a:r>
            <a:r>
              <a:rPr lang="fr-FR" sz="1500" dirty="0" err="1"/>
              <a:t>from</a:t>
            </a:r>
            <a:r>
              <a:rPr lang="fr-FR" sz="1500" dirty="0"/>
              <a:t> the Bighorn </a:t>
            </a:r>
            <a:r>
              <a:rPr lang="fr-FR" sz="1500" dirty="0" err="1"/>
              <a:t>Mountains</a:t>
            </a:r>
            <a:r>
              <a:rPr lang="fr-FR" sz="1500" dirty="0"/>
              <a:t>, Wyoming. </a:t>
            </a:r>
            <a:r>
              <a:rPr lang="fr-FR" sz="1500" dirty="0" err="1"/>
              <a:t>Earth</a:t>
            </a:r>
            <a:r>
              <a:rPr lang="fr-FR" sz="1500" dirty="0"/>
              <a:t> </a:t>
            </a:r>
            <a:r>
              <a:rPr lang="fr-FR" sz="1500" dirty="0" err="1"/>
              <a:t>Planet</a:t>
            </a:r>
            <a:r>
              <a:rPr lang="fr-FR" sz="1500" dirty="0"/>
              <a:t>. </a:t>
            </a:r>
            <a:r>
              <a:rPr lang="fr-FR" sz="1500" dirty="0" err="1"/>
              <a:t>Sci</a:t>
            </a:r>
            <a:r>
              <a:rPr lang="fr-FR" sz="1500" dirty="0"/>
              <a:t>. </a:t>
            </a:r>
            <a:r>
              <a:rPr lang="fr-FR" sz="1500" dirty="0" err="1"/>
              <a:t>Lett</a:t>
            </a:r>
            <a:r>
              <a:rPr lang="fr-FR" sz="1500" dirty="0"/>
              <a:t>., 188: 413-420</a:t>
            </a:r>
            <a:r>
              <a:rPr lang="fr-FR" sz="1500" dirty="0" smtClean="0"/>
              <a:t>.</a:t>
            </a:r>
            <a:endParaRPr lang="en-US" sz="1500" dirty="0" smtClean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7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600" y="4564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b="1" dirty="0">
                <a:solidFill>
                  <a:srgbClr val="FFFFFF"/>
                </a:solidFill>
                <a:cs typeface="Calibri"/>
              </a:rPr>
              <a:t>I. Meaning </a:t>
            </a:r>
            <a:r>
              <a:rPr lang="en-US" sz="2200" b="1" dirty="0" smtClean="0">
                <a:solidFill>
                  <a:srgbClr val="FFFFFF"/>
                </a:solidFill>
                <a:cs typeface="Calibri"/>
              </a:rPr>
              <a:t>of thermochronological ages</a:t>
            </a:r>
            <a:endParaRPr lang="fr-FR" sz="22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59176" y="5630332"/>
            <a:ext cx="804139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i="1" dirty="0" smtClean="0">
                <a:latin typeface="Calibri"/>
                <a:ea typeface="ＭＳ Ｐゴシック" pitchFamily="12" charset="-128"/>
                <a:cs typeface="Calibri"/>
              </a:rPr>
              <a:t>Sedimentary, volcanic rock or iron oxides </a:t>
            </a:r>
            <a:r>
              <a:rPr lang="en-US" sz="2400" b="1" i="1" dirty="0" err="1" smtClean="0">
                <a:latin typeface="Calibri"/>
                <a:ea typeface="ＭＳ Ｐゴシック" pitchFamily="12" charset="-128"/>
                <a:cs typeface="Calibri"/>
              </a:rPr>
              <a:t>duricrust</a:t>
            </a:r>
            <a:r>
              <a:rPr lang="en-US" sz="2400" b="1" i="1" dirty="0" smtClean="0">
                <a:latin typeface="Calibri"/>
                <a:ea typeface="ＭＳ Ｐゴシック" pitchFamily="12" charset="-128"/>
                <a:cs typeface="Calibri"/>
              </a:rPr>
              <a:t> examples: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Rock formation age ≥ or ≤ </a:t>
            </a:r>
            <a:r>
              <a:rPr lang="en-US" sz="2400" dirty="0" err="1" smtClean="0">
                <a:latin typeface="Calibri"/>
                <a:ea typeface="ＭＳ Ｐゴシック" pitchFamily="12" charset="-128"/>
                <a:cs typeface="Calibri"/>
              </a:rPr>
              <a:t>thermochronometric</a:t>
            </a:r>
            <a:r>
              <a:rPr lang="en-US" sz="2400" dirty="0" smtClean="0">
                <a:latin typeface="Calibri"/>
                <a:ea typeface="ＭＳ Ｐゴシック" pitchFamily="12" charset="-128"/>
                <a:cs typeface="Calibri"/>
              </a:rPr>
              <a:t> age</a:t>
            </a:r>
            <a:endParaRPr lang="en-US" sz="2400" dirty="0">
              <a:latin typeface="Calibri"/>
              <a:ea typeface="ＭＳ Ｐゴシック" pitchFamily="12" charset="-128"/>
              <a:cs typeface="Calibri"/>
            </a:endParaRPr>
          </a:p>
        </p:txBody>
      </p:sp>
      <p:pic>
        <p:nvPicPr>
          <p:cNvPr id="2" name="Image 1" descr="ExempleTt_HePRZ_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663" y="1242787"/>
            <a:ext cx="4991100" cy="39878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946983" y="1997819"/>
            <a:ext cx="285359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>
                <a:solidFill>
                  <a:srgbClr val="3366FF"/>
                </a:solidFill>
              </a:rPr>
              <a:t>Apatite He: 40-120°C</a:t>
            </a:r>
          </a:p>
          <a:p>
            <a:r>
              <a:rPr lang="fr-FR" sz="2200" dirty="0" smtClean="0">
                <a:solidFill>
                  <a:srgbClr val="3366FF"/>
                </a:solidFill>
              </a:rPr>
              <a:t>Apatite FT: 60-120°C</a:t>
            </a:r>
          </a:p>
          <a:p>
            <a:endParaRPr lang="fr-FR" sz="2200" dirty="0" smtClean="0"/>
          </a:p>
          <a:p>
            <a:r>
              <a:rPr lang="fr-FR" sz="2200" dirty="0" err="1" smtClean="0">
                <a:solidFill>
                  <a:schemeClr val="accent6">
                    <a:lumMod val="75000"/>
                  </a:schemeClr>
                </a:solidFill>
              </a:rPr>
              <a:t>Iron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200" dirty="0" err="1" smtClean="0">
                <a:solidFill>
                  <a:schemeClr val="accent6">
                    <a:lumMod val="75000"/>
                  </a:schemeClr>
                </a:solidFill>
              </a:rPr>
              <a:t>oxides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 He</a:t>
            </a:r>
            <a:r>
              <a:rPr lang="fr-FR" sz="2200" dirty="0">
                <a:solidFill>
                  <a:schemeClr val="accent6">
                    <a:lumMod val="75000"/>
                  </a:schemeClr>
                </a:solidFill>
              </a:rPr>
              <a:t>: ~110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°C</a:t>
            </a:r>
          </a:p>
          <a:p>
            <a:r>
              <a:rPr lang="fr-FR" sz="2200" dirty="0" err="1">
                <a:solidFill>
                  <a:schemeClr val="accent6">
                    <a:lumMod val="75000"/>
                  </a:schemeClr>
                </a:solidFill>
              </a:rPr>
              <a:t>Iron</a:t>
            </a:r>
            <a:r>
              <a:rPr lang="fr-FR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200" dirty="0" err="1" smtClean="0">
                <a:solidFill>
                  <a:schemeClr val="accent6">
                    <a:lumMod val="75000"/>
                  </a:schemeClr>
                </a:solidFill>
              </a:rPr>
              <a:t>oxides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 Ne</a:t>
            </a:r>
            <a:r>
              <a:rPr lang="fr-FR" sz="22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~300</a:t>
            </a:r>
            <a:r>
              <a:rPr lang="fr-FR" sz="2200" dirty="0">
                <a:solidFill>
                  <a:schemeClr val="accent6">
                    <a:lumMod val="75000"/>
                  </a:schemeClr>
                </a:solidFill>
              </a:rPr>
              <a:t>°</a:t>
            </a:r>
            <a:r>
              <a:rPr lang="fr-FR" sz="2200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fr-FR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F2B6-9FA9-0B4C-8F3B-1FA242FD6361}" type="slidenum">
              <a:rPr lang="fr-FR" smtClean="0"/>
              <a:pPr/>
              <a:t>9</a:t>
            </a:fld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435600" y="2959100"/>
            <a:ext cx="0" cy="1295400"/>
          </a:xfrm>
          <a:prstGeom prst="straightConnector1">
            <a:avLst/>
          </a:prstGeom>
          <a:ln w="38100" cmpd="sng">
            <a:solidFill>
              <a:srgbClr val="00009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473700" y="4438134"/>
            <a:ext cx="12670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0090"/>
                </a:solidFill>
              </a:rPr>
              <a:t>Age~10 Ma</a:t>
            </a:r>
            <a:endParaRPr lang="fr-FR" b="1" dirty="0">
              <a:solidFill>
                <a:srgbClr val="00009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322216" y="1997819"/>
            <a:ext cx="138402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36A0C8"/>
                </a:solidFill>
              </a:rPr>
              <a:t>Age=120 Ma</a:t>
            </a:r>
            <a:endParaRPr lang="fr-FR" b="1" dirty="0">
              <a:solidFill>
                <a:srgbClr val="36A0C8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11488" y="2852936"/>
            <a:ext cx="15716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4">
                    <a:lumMod val="75000"/>
                  </a:schemeClr>
                </a:solidFill>
              </a:rPr>
              <a:t>Age~80-10 Ma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9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DF49-91D0-0341-85D7-2A602B8A053F}" type="slidenum">
              <a:rPr lang="fr-FR" smtClean="0"/>
              <a:pPr/>
              <a:t>90</a:t>
            </a:fld>
            <a:endParaRPr lang="fr-FR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0" y="-4644"/>
            <a:ext cx="9144000" cy="609600"/>
          </a:xfrm>
          <a:prstGeom prst="flowChartDocumen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28600" y="59930"/>
            <a:ext cx="8458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2">
              <a:spcBef>
                <a:spcPct val="500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libri"/>
                <a:cs typeface="Calibri"/>
              </a:rPr>
              <a:t>Cited references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887" y="725936"/>
            <a:ext cx="891258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²"/>
            </a:pPr>
            <a:r>
              <a:rPr lang="fr-FR" sz="1500" dirty="0" err="1" smtClean="0"/>
              <a:t>Shuster</a:t>
            </a:r>
            <a:r>
              <a:rPr lang="fr-FR" sz="1500" dirty="0"/>
              <a:t>, D., </a:t>
            </a:r>
            <a:r>
              <a:rPr lang="fr-FR" sz="1500" dirty="0" err="1"/>
              <a:t>Farley</a:t>
            </a:r>
            <a:r>
              <a:rPr lang="fr-FR" sz="1500" dirty="0"/>
              <a:t>, K.A., 2005a. 4He/3He </a:t>
            </a:r>
            <a:r>
              <a:rPr lang="fr-FR" sz="1500" dirty="0" err="1"/>
              <a:t>thermochronometry</a:t>
            </a:r>
            <a:r>
              <a:rPr lang="fr-FR" sz="1500" dirty="0"/>
              <a:t>: </a:t>
            </a:r>
            <a:r>
              <a:rPr lang="fr-FR" sz="1500" dirty="0" err="1"/>
              <a:t>theory</a:t>
            </a:r>
            <a:r>
              <a:rPr lang="fr-FR" sz="1500" dirty="0"/>
              <a:t>, practice, and </a:t>
            </a:r>
            <a:r>
              <a:rPr lang="fr-FR" sz="1500" dirty="0" err="1"/>
              <a:t>potential</a:t>
            </a:r>
            <a:r>
              <a:rPr lang="fr-FR" sz="1500" dirty="0"/>
              <a:t> complications. In: </a:t>
            </a:r>
            <a:r>
              <a:rPr lang="fr-FR" sz="1500" dirty="0" err="1"/>
              <a:t>Reiners</a:t>
            </a:r>
            <a:r>
              <a:rPr lang="fr-FR" sz="1500" dirty="0"/>
              <a:t>, </a:t>
            </a:r>
            <a:r>
              <a:rPr lang="fr-FR" sz="1500" dirty="0" err="1"/>
              <a:t>P.W.a.E</a:t>
            </a:r>
            <a:r>
              <a:rPr lang="fr-FR" sz="1500" dirty="0"/>
              <a:t>., T.A. (Ed.), </a:t>
            </a:r>
            <a:r>
              <a:rPr lang="fr-FR" sz="1500" dirty="0" err="1"/>
              <a:t>Low-temperature</a:t>
            </a:r>
            <a:r>
              <a:rPr lang="fr-FR" sz="1500" dirty="0"/>
              <a:t> thermochronology: techniques, </a:t>
            </a:r>
            <a:r>
              <a:rPr lang="fr-FR" sz="1500" dirty="0" err="1"/>
              <a:t>Interpretations</a:t>
            </a:r>
            <a:r>
              <a:rPr lang="fr-FR" sz="1500" dirty="0"/>
              <a:t>, and Applications.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Shuster</a:t>
            </a:r>
            <a:r>
              <a:rPr lang="fr-FR" sz="1500" dirty="0"/>
              <a:t>, D., </a:t>
            </a:r>
            <a:r>
              <a:rPr lang="fr-FR" sz="1500" dirty="0" err="1"/>
              <a:t>Farley</a:t>
            </a:r>
            <a:r>
              <a:rPr lang="fr-FR" sz="1500" dirty="0"/>
              <a:t>, K.A., 2005b. Diffusion </a:t>
            </a:r>
            <a:r>
              <a:rPr lang="fr-FR" sz="1500" dirty="0" err="1"/>
              <a:t>kinetics</a:t>
            </a:r>
            <a:r>
              <a:rPr lang="fr-FR" sz="1500" dirty="0"/>
              <a:t> of proton-</a:t>
            </a:r>
            <a:r>
              <a:rPr lang="fr-FR" sz="1500" dirty="0" err="1"/>
              <a:t>induced</a:t>
            </a:r>
            <a:r>
              <a:rPr lang="fr-FR" sz="1500" dirty="0"/>
              <a:t> 21Ne, 3He, and 4He in quartz.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Cosmochim</a:t>
            </a:r>
            <a:r>
              <a:rPr lang="fr-FR" sz="1500" dirty="0"/>
              <a:t>. Acta, 69(9): 2349-2359.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Shuster</a:t>
            </a:r>
            <a:r>
              <a:rPr lang="fr-FR" sz="1500" dirty="0"/>
              <a:t>, D., </a:t>
            </a:r>
            <a:r>
              <a:rPr lang="fr-FR" sz="1500" dirty="0" err="1"/>
              <a:t>Flowers</a:t>
            </a:r>
            <a:r>
              <a:rPr lang="fr-FR" sz="1500" dirty="0"/>
              <a:t>, R., </a:t>
            </a:r>
            <a:r>
              <a:rPr lang="fr-FR" sz="1500" dirty="0" err="1"/>
              <a:t>Farley</a:t>
            </a:r>
            <a:r>
              <a:rPr lang="fr-FR" sz="1500" dirty="0"/>
              <a:t>, K.A., 2006. The influence of </a:t>
            </a:r>
            <a:r>
              <a:rPr lang="fr-FR" sz="1500" dirty="0" err="1"/>
              <a:t>natural</a:t>
            </a:r>
            <a:r>
              <a:rPr lang="fr-FR" sz="1500" dirty="0"/>
              <a:t> radiation damage on </a:t>
            </a:r>
            <a:r>
              <a:rPr lang="fr-FR" sz="1500" dirty="0" err="1"/>
              <a:t>helium</a:t>
            </a:r>
            <a:r>
              <a:rPr lang="fr-FR" sz="1500" dirty="0"/>
              <a:t> diffusion </a:t>
            </a:r>
            <a:r>
              <a:rPr lang="fr-FR" sz="1500" dirty="0" err="1"/>
              <a:t>kinetics</a:t>
            </a:r>
            <a:r>
              <a:rPr lang="fr-FR" sz="1500" dirty="0"/>
              <a:t> in apatite. </a:t>
            </a:r>
            <a:r>
              <a:rPr lang="fr-FR" sz="1500" dirty="0" err="1"/>
              <a:t>Earth</a:t>
            </a:r>
            <a:r>
              <a:rPr lang="fr-FR" sz="1500" dirty="0"/>
              <a:t> </a:t>
            </a:r>
            <a:r>
              <a:rPr lang="fr-FR" sz="1500" dirty="0" err="1"/>
              <a:t>Planet</a:t>
            </a:r>
            <a:r>
              <a:rPr lang="fr-FR" sz="1500" dirty="0"/>
              <a:t>. </a:t>
            </a:r>
            <a:r>
              <a:rPr lang="fr-FR" sz="1500" dirty="0" err="1"/>
              <a:t>Sci</a:t>
            </a:r>
            <a:r>
              <a:rPr lang="fr-FR" sz="1500" dirty="0"/>
              <a:t>. </a:t>
            </a:r>
            <a:r>
              <a:rPr lang="fr-FR" sz="1500" dirty="0" err="1"/>
              <a:t>Lett</a:t>
            </a:r>
            <a:r>
              <a:rPr lang="fr-FR" sz="1500" dirty="0"/>
              <a:t>., 249: 148-161.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Spiegel, C., </a:t>
            </a:r>
            <a:r>
              <a:rPr lang="fr-FR" sz="1500" dirty="0" err="1"/>
              <a:t>Kohn</a:t>
            </a:r>
            <a:r>
              <a:rPr lang="fr-FR" sz="1500" dirty="0"/>
              <a:t>, B., </a:t>
            </a:r>
            <a:r>
              <a:rPr lang="fr-FR" sz="1500" dirty="0" err="1"/>
              <a:t>Belton</a:t>
            </a:r>
            <a:r>
              <a:rPr lang="fr-FR" sz="1500" dirty="0"/>
              <a:t>, D., Berner, Z., </a:t>
            </a:r>
            <a:r>
              <a:rPr lang="fr-FR" sz="1500" dirty="0" err="1"/>
              <a:t>Gleadow</a:t>
            </a:r>
            <a:r>
              <a:rPr lang="fr-FR" sz="1500" dirty="0"/>
              <a:t>, A., 2009. Apatite (U-Th-</a:t>
            </a:r>
            <a:r>
              <a:rPr lang="fr-FR" sz="1500" dirty="0" err="1"/>
              <a:t>Sm</a:t>
            </a:r>
            <a:r>
              <a:rPr lang="fr-FR" sz="1500" dirty="0"/>
              <a:t>)/He thermochronology of </a:t>
            </a:r>
            <a:r>
              <a:rPr lang="fr-FR" sz="1500" dirty="0" err="1"/>
              <a:t>rapidely</a:t>
            </a:r>
            <a:r>
              <a:rPr lang="fr-FR" sz="1500" dirty="0"/>
              <a:t> </a:t>
            </a:r>
            <a:r>
              <a:rPr lang="fr-FR" sz="1500" dirty="0" err="1"/>
              <a:t>cooled</a:t>
            </a:r>
            <a:r>
              <a:rPr lang="fr-FR" sz="1500" dirty="0"/>
              <a:t> </a:t>
            </a:r>
            <a:r>
              <a:rPr lang="fr-FR" sz="1500" dirty="0" err="1"/>
              <a:t>samples</a:t>
            </a:r>
            <a:r>
              <a:rPr lang="fr-FR" sz="1500" dirty="0"/>
              <a:t>: The </a:t>
            </a:r>
            <a:r>
              <a:rPr lang="fr-FR" sz="1500" dirty="0" err="1"/>
              <a:t>effect</a:t>
            </a:r>
            <a:r>
              <a:rPr lang="fr-FR" sz="1500" dirty="0"/>
              <a:t> of He implantation. </a:t>
            </a:r>
            <a:r>
              <a:rPr lang="fr-FR" sz="1500" dirty="0" err="1"/>
              <a:t>Earth</a:t>
            </a:r>
            <a:r>
              <a:rPr lang="fr-FR" sz="1500" dirty="0"/>
              <a:t> </a:t>
            </a:r>
            <a:r>
              <a:rPr lang="fr-FR" sz="1500" dirty="0" err="1"/>
              <a:t>Planet</a:t>
            </a:r>
            <a:r>
              <a:rPr lang="fr-FR" sz="1500" dirty="0"/>
              <a:t>. </a:t>
            </a:r>
            <a:r>
              <a:rPr lang="fr-FR" sz="1500" dirty="0" err="1"/>
              <a:t>Sci</a:t>
            </a:r>
            <a:r>
              <a:rPr lang="fr-FR" sz="1500" dirty="0"/>
              <a:t>. </a:t>
            </a:r>
            <a:r>
              <a:rPr lang="fr-FR" sz="1500" dirty="0" err="1"/>
              <a:t>Lett</a:t>
            </a:r>
            <a:r>
              <a:rPr lang="fr-FR" sz="1500" dirty="0"/>
              <a:t>., 285: 105-114.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Trachenko</a:t>
            </a:r>
            <a:r>
              <a:rPr lang="fr-FR" sz="1500" dirty="0"/>
              <a:t>, K., Dove, M.T., </a:t>
            </a:r>
            <a:r>
              <a:rPr lang="fr-FR" sz="1500" dirty="0" err="1"/>
              <a:t>Salje</a:t>
            </a:r>
            <a:r>
              <a:rPr lang="fr-FR" sz="1500" dirty="0"/>
              <a:t>, E.K.H., 2002. Structural changes in zircon </a:t>
            </a:r>
            <a:r>
              <a:rPr lang="fr-FR" sz="1500" dirty="0" err="1"/>
              <a:t>under</a:t>
            </a:r>
            <a:r>
              <a:rPr lang="fr-FR" sz="1500" dirty="0"/>
              <a:t> a-</a:t>
            </a:r>
            <a:r>
              <a:rPr lang="fr-FR" sz="1500" dirty="0" err="1"/>
              <a:t>decay</a:t>
            </a:r>
            <a:r>
              <a:rPr lang="fr-FR" sz="1500" dirty="0"/>
              <a:t> irradiation. </a:t>
            </a:r>
            <a:r>
              <a:rPr lang="fr-FR" sz="1500" dirty="0" err="1"/>
              <a:t>Physical</a:t>
            </a:r>
            <a:r>
              <a:rPr lang="fr-FR" sz="1500" dirty="0"/>
              <a:t> </a:t>
            </a:r>
            <a:r>
              <a:rPr lang="fr-FR" sz="1500" dirty="0" err="1"/>
              <a:t>Review</a:t>
            </a:r>
            <a:r>
              <a:rPr lang="fr-FR" sz="1500" dirty="0"/>
              <a:t> B, 65: 18012.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Valla, P. et al., 2012. </a:t>
            </a:r>
            <a:r>
              <a:rPr lang="fr-FR" sz="1500" dirty="0" err="1"/>
              <a:t>Late</a:t>
            </a:r>
            <a:r>
              <a:rPr lang="fr-FR" sz="1500" dirty="0"/>
              <a:t> Neogene exhumation and relief </a:t>
            </a:r>
            <a:r>
              <a:rPr lang="fr-FR" sz="1500" dirty="0" err="1"/>
              <a:t>development</a:t>
            </a:r>
            <a:r>
              <a:rPr lang="fr-FR" sz="1500" dirty="0"/>
              <a:t> of the Aar and Aiguilles Rouges massifs (</a:t>
            </a:r>
            <a:r>
              <a:rPr lang="fr-FR" sz="1500" dirty="0" err="1"/>
              <a:t>Swiss</a:t>
            </a:r>
            <a:r>
              <a:rPr lang="fr-FR" sz="1500" dirty="0"/>
              <a:t> </a:t>
            </a:r>
            <a:r>
              <a:rPr lang="fr-FR" sz="1500" dirty="0" err="1"/>
              <a:t>Alps</a:t>
            </a:r>
            <a:r>
              <a:rPr lang="fr-FR" sz="1500" dirty="0"/>
              <a:t>) </a:t>
            </a:r>
            <a:r>
              <a:rPr lang="fr-FR" sz="1500" dirty="0" err="1"/>
              <a:t>from</a:t>
            </a:r>
            <a:r>
              <a:rPr lang="fr-FR" sz="1500" dirty="0"/>
              <a:t> </a:t>
            </a:r>
            <a:r>
              <a:rPr lang="fr-FR" sz="1500" dirty="0" err="1"/>
              <a:t>low-temperature</a:t>
            </a:r>
            <a:r>
              <a:rPr lang="fr-FR" sz="1500" dirty="0"/>
              <a:t> thermochronology </a:t>
            </a:r>
            <a:r>
              <a:rPr lang="fr-FR" sz="1500" dirty="0" err="1"/>
              <a:t>modeling</a:t>
            </a:r>
            <a:r>
              <a:rPr lang="fr-FR" sz="1500" dirty="0"/>
              <a:t> and 4He/3He </a:t>
            </a:r>
            <a:r>
              <a:rPr lang="fr-FR" sz="1500" dirty="0" err="1"/>
              <a:t>thermochronometry</a:t>
            </a:r>
            <a:r>
              <a:rPr lang="fr-FR" sz="1500" dirty="0"/>
              <a:t>. Journal of </a:t>
            </a:r>
            <a:r>
              <a:rPr lang="fr-FR" sz="1500" dirty="0" err="1"/>
              <a:t>Geophysical</a:t>
            </a:r>
            <a:r>
              <a:rPr lang="fr-FR" sz="1500" dirty="0"/>
              <a:t> </a:t>
            </a:r>
            <a:r>
              <a:rPr lang="fr-FR" sz="1500" dirty="0" err="1"/>
              <a:t>Research</a:t>
            </a:r>
            <a:r>
              <a:rPr lang="fr-FR" sz="1500" dirty="0"/>
              <a:t>, 117(F01004): 1-23.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Vasconcelos</a:t>
            </a:r>
            <a:r>
              <a:rPr lang="fr-FR" sz="1500" dirty="0"/>
              <a:t>, P.M., Reich, M., </a:t>
            </a:r>
            <a:r>
              <a:rPr lang="fr-FR" sz="1500" dirty="0" err="1"/>
              <a:t>Shuster</a:t>
            </a:r>
            <a:r>
              <a:rPr lang="fr-FR" sz="1500" dirty="0"/>
              <a:t>, D., 2015. The </a:t>
            </a:r>
            <a:r>
              <a:rPr lang="fr-FR" sz="1500" dirty="0" err="1"/>
              <a:t>paleoclimatic</a:t>
            </a:r>
            <a:r>
              <a:rPr lang="fr-FR" sz="1500" dirty="0"/>
              <a:t> signatures of </a:t>
            </a:r>
            <a:r>
              <a:rPr lang="fr-FR" sz="1500" dirty="0" err="1"/>
              <a:t>supergene</a:t>
            </a:r>
            <a:r>
              <a:rPr lang="fr-FR" sz="1500" dirty="0"/>
              <a:t> </a:t>
            </a:r>
            <a:r>
              <a:rPr lang="fr-FR" sz="1500" dirty="0" err="1"/>
              <a:t>metal</a:t>
            </a:r>
            <a:r>
              <a:rPr lang="fr-FR" sz="1500" dirty="0"/>
              <a:t> </a:t>
            </a:r>
            <a:r>
              <a:rPr lang="fr-FR" sz="1500" dirty="0" err="1"/>
              <a:t>deposits</a:t>
            </a:r>
            <a:r>
              <a:rPr lang="fr-FR" sz="1500" dirty="0"/>
              <a:t>. </a:t>
            </a:r>
            <a:r>
              <a:rPr lang="fr-FR" sz="1500" dirty="0" err="1"/>
              <a:t>Elements</a:t>
            </a:r>
            <a:r>
              <a:rPr lang="fr-FR" sz="1500" dirty="0"/>
              <a:t>, 11: 317-322.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Wolf, R.A., </a:t>
            </a:r>
            <a:r>
              <a:rPr lang="fr-FR" sz="1500" dirty="0" err="1"/>
              <a:t>Farley</a:t>
            </a:r>
            <a:r>
              <a:rPr lang="fr-FR" sz="1500" dirty="0"/>
              <a:t>, K.A., </a:t>
            </a:r>
            <a:r>
              <a:rPr lang="fr-FR" sz="1500" dirty="0" err="1"/>
              <a:t>Silver</a:t>
            </a:r>
            <a:r>
              <a:rPr lang="fr-FR" sz="1500" dirty="0"/>
              <a:t>, L.T., 1996. </a:t>
            </a:r>
            <a:r>
              <a:rPr lang="fr-FR" sz="1500" dirty="0" err="1"/>
              <a:t>Helium</a:t>
            </a:r>
            <a:r>
              <a:rPr lang="fr-FR" sz="1500" dirty="0"/>
              <a:t> diffusion and </a:t>
            </a:r>
            <a:r>
              <a:rPr lang="fr-FR" sz="1500" dirty="0" err="1"/>
              <a:t>low-temperature</a:t>
            </a:r>
            <a:r>
              <a:rPr lang="fr-FR" sz="1500" dirty="0"/>
              <a:t> thermochronology of apatite.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Cosmochim</a:t>
            </a:r>
            <a:r>
              <a:rPr lang="fr-FR" sz="1500" dirty="0"/>
              <a:t>. Acta, 60: 4231-4240.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 err="1"/>
              <a:t>Zeitler</a:t>
            </a:r>
            <a:r>
              <a:rPr lang="fr-FR" sz="1500" dirty="0"/>
              <a:t>, P.K., </a:t>
            </a:r>
            <a:r>
              <a:rPr lang="fr-FR" sz="1500" dirty="0" err="1"/>
              <a:t>Herczerg</a:t>
            </a:r>
            <a:r>
              <a:rPr lang="fr-FR" sz="1500" dirty="0"/>
              <a:t>, A.L., McDougall, I., Honda, M., 1987. U-Th-He </a:t>
            </a:r>
            <a:r>
              <a:rPr lang="fr-FR" sz="1500" dirty="0" err="1"/>
              <a:t>dating</a:t>
            </a:r>
            <a:r>
              <a:rPr lang="fr-FR" sz="1500" dirty="0"/>
              <a:t> of apatite: A </a:t>
            </a:r>
            <a:r>
              <a:rPr lang="fr-FR" sz="1500" dirty="0" err="1"/>
              <a:t>potential</a:t>
            </a:r>
            <a:r>
              <a:rPr lang="fr-FR" sz="1500" dirty="0"/>
              <a:t> thermochronometer. </a:t>
            </a:r>
            <a:r>
              <a:rPr lang="fr-FR" sz="1500" dirty="0" err="1"/>
              <a:t>Geochim</a:t>
            </a:r>
            <a:r>
              <a:rPr lang="fr-FR" sz="1500" dirty="0"/>
              <a:t>. </a:t>
            </a:r>
            <a:r>
              <a:rPr lang="fr-FR" sz="1500" dirty="0" err="1"/>
              <a:t>Cosmochim</a:t>
            </a:r>
            <a:r>
              <a:rPr lang="fr-FR" sz="1500" dirty="0"/>
              <a:t>. Acta, 51: 2865-2868.</a:t>
            </a:r>
          </a:p>
          <a:p>
            <a:pPr marL="285750" indent="-285750" algn="just">
              <a:buFont typeface="Wingdings" charset="2"/>
              <a:buChar char="²"/>
            </a:pPr>
            <a:r>
              <a:rPr lang="fr-FR" sz="1500" dirty="0"/>
              <a:t>Ziegler, J.F., 2008. SRIM-2008 The </a:t>
            </a:r>
            <a:r>
              <a:rPr lang="fr-FR" sz="1500" dirty="0" err="1"/>
              <a:t>stopping</a:t>
            </a:r>
            <a:r>
              <a:rPr lang="fr-FR" sz="1500" dirty="0"/>
              <a:t> range of ions in </a:t>
            </a:r>
            <a:r>
              <a:rPr lang="fr-FR" sz="1500" dirty="0" err="1"/>
              <a:t>matter</a:t>
            </a:r>
            <a:r>
              <a:rPr lang="fr-FR" sz="1500" dirty="0"/>
              <a:t>. </a:t>
            </a:r>
            <a:r>
              <a:rPr lang="fr-FR" sz="1500" dirty="0" smtClean="0"/>
              <a:t>United </a:t>
            </a:r>
            <a:r>
              <a:rPr lang="fr-FR" sz="1500" dirty="0"/>
              <a:t>States Naval </a:t>
            </a:r>
            <a:r>
              <a:rPr lang="fr-FR" sz="1500" dirty="0" err="1"/>
              <a:t>Academy</a:t>
            </a:r>
            <a:r>
              <a:rPr lang="fr-FR" sz="1500" dirty="0"/>
              <a:t>, Annapolis</a:t>
            </a:r>
            <a:r>
              <a:rPr lang="fr-FR" sz="1500" dirty="0" smtClean="0"/>
              <a:t>.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154778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11117</TotalTime>
  <Words>6165</Words>
  <Application>Microsoft Macintosh PowerPoint</Application>
  <PresentationFormat>On-screen Show (4:3)</PresentationFormat>
  <Paragraphs>894</Paragraphs>
  <Slides>90</Slides>
  <Notes>20</Notes>
  <HiddenSlides>0</HiddenSlides>
  <MMClips>1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6" baseType="lpstr">
      <vt:lpstr>Calibri</vt:lpstr>
      <vt:lpstr>Helvetica</vt:lpstr>
      <vt:lpstr>Mangal</vt:lpstr>
      <vt:lpstr>Microsoft YaHei</vt:lpstr>
      <vt:lpstr>ＭＳ Ｐゴシック</vt:lpstr>
      <vt:lpstr>Symbol</vt:lpstr>
      <vt:lpstr>Times</vt:lpstr>
      <vt:lpstr>Times New Roman</vt:lpstr>
      <vt:lpstr>Wingdings</vt:lpstr>
      <vt:lpstr>Arial</vt:lpstr>
      <vt:lpstr>Thème Office</vt:lpstr>
      <vt:lpstr>Macintosh HD:Users:cecilegautheron:Cecile:Articles:Envoyer editeurs:(34) 2013_Article_French_AHe:AHe_Gautheron_3sept.docx!OLE_LINK2</vt:lpstr>
      <vt:lpstr>Macintosh HD:Users:cecilegautheron:Cecile:Articles:Envoyer editeurs:(34) 2013_Article_French_AHe:AHe_Gautheron_3sept.docx!OLE_LINK3</vt:lpstr>
      <vt:lpstr>Macintosh HD:Users:cecilegautheron:Cecile:Articles:Envoyer editeurs:(34) 2013_Article_French_AHe:AHe_Gautheron_3sept.docx!OLE_LINK2</vt:lpstr>
      <vt:lpstr>Macintosh HD:Users:cecilegautheron:Cecile:Articles:Envoyer editeurs:(34) 2013_Article_French_AHe:AHe_Gautheron_3sept.docx!OLE_LINK3</vt:lpstr>
      <vt:lpstr>…quation</vt:lpstr>
      <vt:lpstr> (U-Th)/He dating: principles and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Isterr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Thermochronologie (U-Th)/He/Ne :  Vers une meilleure quantification de l’histoire thermique des surfaces continentales</dc:title>
  <dc:creator>Cécile Gautheron</dc:creator>
  <cp:lastModifiedBy>Dave Whipp</cp:lastModifiedBy>
  <cp:revision>455</cp:revision>
  <dcterms:created xsi:type="dcterms:W3CDTF">2013-11-18T17:49:13Z</dcterms:created>
  <dcterms:modified xsi:type="dcterms:W3CDTF">2017-10-26T14:48:00Z</dcterms:modified>
</cp:coreProperties>
</file>